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10.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11.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12.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notesSlides/notesSlide13.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14.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15.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16.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17.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notesSlides/notesSlide18.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notesSlides/notesSlide19.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0.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21.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notesSlides/notesSlide22.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notesSlides/notesSlide23.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24.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notesSlides/notesSlide25.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26.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314" r:id="rId3"/>
    <p:sldId id="281" r:id="rId4"/>
    <p:sldId id="2343" r:id="rId5"/>
    <p:sldId id="2344" r:id="rId6"/>
    <p:sldId id="2345" r:id="rId7"/>
    <p:sldId id="2346" r:id="rId8"/>
    <p:sldId id="2335" r:id="rId9"/>
    <p:sldId id="277" r:id="rId10"/>
    <p:sldId id="2347" r:id="rId11"/>
    <p:sldId id="2336" r:id="rId12"/>
    <p:sldId id="2350" r:id="rId13"/>
    <p:sldId id="2349" r:id="rId14"/>
    <p:sldId id="2351" r:id="rId15"/>
    <p:sldId id="2352" r:id="rId16"/>
    <p:sldId id="2353" r:id="rId17"/>
    <p:sldId id="2354" r:id="rId18"/>
    <p:sldId id="272" r:id="rId19"/>
    <p:sldId id="2355" r:id="rId20"/>
    <p:sldId id="2356" r:id="rId21"/>
    <p:sldId id="276" r:id="rId22"/>
    <p:sldId id="269" r:id="rId23"/>
    <p:sldId id="2357" r:id="rId24"/>
    <p:sldId id="2358" r:id="rId25"/>
    <p:sldId id="2359" r:id="rId26"/>
    <p:sldId id="2360" r:id="rId27"/>
    <p:sldId id="2361" r:id="rId28"/>
    <p:sldId id="2362" r:id="rId29"/>
    <p:sldId id="375" r:id="rId30"/>
    <p:sldId id="2363" r:id="rId31"/>
    <p:sldId id="234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43539"/>
    <a:srgbClr val="FBB805"/>
    <a:srgbClr val="D535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81643" autoAdjust="0"/>
  </p:normalViewPr>
  <p:slideViewPr>
    <p:cSldViewPr snapToGrid="0">
      <p:cViewPr varScale="1">
        <p:scale>
          <a:sx n="101" d="100"/>
          <a:sy n="101" d="100"/>
        </p:scale>
        <p:origin x="1176" y="6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975339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defRPr>
            </a:lvl1pPr>
          </a:lstStyle>
          <a:p>
            <a:fld id="{B7A509C9-4980-42D3-A282-CD4BCD52DCFB}" type="datetimeFigureOut">
              <a:rPr lang="zh-CN" altLang="en-US" smtClean="0"/>
              <a:t>2025/5/19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defRPr>
            </a:lvl1pPr>
          </a:lstStyle>
          <a:p>
            <a:fld id="{D52F7B60-4700-41D4-88F5-27D8A74832DF}" type="slidenum">
              <a:rPr lang="zh-CN" altLang="en-US" smtClean="0"/>
              <a:t>‹#›</a:t>
            </a:fld>
            <a:endParaRPr lang="zh-CN" altLang="en-US"/>
          </a:p>
        </p:txBody>
      </p:sp>
    </p:spTree>
    <p:extLst>
      <p:ext uri="{BB962C8B-B14F-4D97-AF65-F5344CB8AC3E}">
        <p14:creationId xmlns:p14="http://schemas.microsoft.com/office/powerpoint/2010/main" val="35033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t>2</a:t>
            </a:fld>
            <a:endParaRPr lang="zh-CN" altLang="en-US"/>
          </a:p>
        </p:txBody>
      </p:sp>
    </p:spTree>
    <p:extLst>
      <p:ext uri="{BB962C8B-B14F-4D97-AF65-F5344CB8AC3E}">
        <p14:creationId xmlns:p14="http://schemas.microsoft.com/office/powerpoint/2010/main" val="184187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136864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本工作专注于点预测任务，但考虑了邻近区域的平均充电需求。为了更好地使自然语言与电动汽车充电需求预测场景相契合，提出了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。主要通过两个关键步骤实现，即基于提示的任务重述和多领域对齐调优。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首先创建了一个个性化的提示模板，</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将原先异构的各种数据如时间序列、地理特征、社会经济因素以及充电需求预测的任务需求等转化为纯文本，以便大模型进行处理。</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然后在预训练模型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Sentence-T5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上进行了微调，并将其集成到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Reptile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的元学习框架中。</a:t>
            </a:r>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3074318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4116178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最后：该方法的创新性可以概括为：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具有知识性。</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可以结合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LLMs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中呈现的开放世界知识，以支持电动汽车充电需求预测。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兼容性。在统一的语言语义空间中，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可以轻松融合异构数据，并充分利用来自不同来源的各种信息。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具有泛化能力。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利用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LLMs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强大的推理能力，通过提示工程和对齐调优，在多种未见过的领域实现准确预测。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186568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25856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1754105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3652917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我们首先比较了全样本预测性能。上表展示了在测试集上四个预测区间的性能比较。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在所有指标上都实现了最先进的性能，并且在所有测试区间内始终优于所有基线方法。</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平均而言，</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在均方根误差（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RMSE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）和平均绝对误差（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）上分别超过了最强基线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3.7%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4.6%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。这种改进证明了我们提出的方法的有效性，并展示了微调大型语言模型在电动汽车充电需求预测方面的巨大潜力。</a:t>
            </a:r>
          </a:p>
          <a:p>
            <a:r>
              <a:rPr lang="zh-CN" altLang="en-US" dirty="0"/>
              <a:t>两种基于 </a:t>
            </a:r>
            <a:r>
              <a:rPr lang="en-US" altLang="zh-CN" dirty="0"/>
              <a:t>LLM </a:t>
            </a:r>
            <a:r>
              <a:rPr lang="zh-CN" altLang="en-US" dirty="0"/>
              <a:t>的方法突显了自然语言处理在作为下一代电动汽车充电需求预测有前途的替代方法方面的潜力。然而，由于</a:t>
            </a:r>
            <a:r>
              <a:rPr lang="en-US" altLang="zh-CN" dirty="0" err="1"/>
              <a:t>ChatEV</a:t>
            </a:r>
            <a:r>
              <a:rPr lang="zh-CN" altLang="en-US" dirty="0"/>
              <a:t>引入了对齐微调，从而增强了模型有效对齐和捕捉相关信息的能力，因此优于 </a:t>
            </a:r>
            <a:r>
              <a:rPr lang="en-US" altLang="zh-CN" dirty="0" err="1"/>
              <a:t>PromptCast</a:t>
            </a:r>
            <a:r>
              <a:rPr lang="en-US" altLang="zh-CN" dirty="0"/>
              <a:t> </a:t>
            </a:r>
            <a:r>
              <a:rPr lang="zh-CN" altLang="en-US" dirty="0"/>
              <a:t>和 </a:t>
            </a:r>
            <a:r>
              <a:rPr lang="en-US" altLang="zh-CN" dirty="0"/>
              <a:t>LLMTIME</a:t>
            </a:r>
            <a:r>
              <a:rPr lang="zh-CN" altLang="en-US" dirty="0"/>
              <a:t>。</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1131215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dirty="0">
                <a:effectLst/>
                <a:ea typeface="等线" panose="02010600030101010101" pitchFamily="2" charset="-122"/>
                <a:cs typeface="Times New Roman" panose="02020603050405020304" pitchFamily="18" charset="0"/>
              </a:rPr>
              <a:t>我们评估了有限微调数据的场景（即，≤训练时间步的前 </a:t>
            </a:r>
            <a:r>
              <a:rPr lang="en-US" altLang="zh-CN" sz="1800" dirty="0">
                <a:effectLst/>
                <a:ea typeface="等线" panose="02010600030101010101" pitchFamily="2" charset="-122"/>
                <a:cs typeface="Times New Roman" panose="02020603050405020304" pitchFamily="18" charset="0"/>
              </a:rPr>
              <a:t>20%</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现有的数据驱动预测方法，包括统计和深度学习方法，在面对仅包含训练数据的</a:t>
            </a:r>
            <a:r>
              <a:rPr lang="en-US" altLang="zh-CN" sz="1800" dirty="0">
                <a:effectLst/>
                <a:ea typeface="等线" panose="02010600030101010101" pitchFamily="2" charset="-122"/>
                <a:cs typeface="Times New Roman" panose="02020603050405020304" pitchFamily="18" charset="0"/>
              </a:rPr>
              <a:t> 5%</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15% </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 20% </a:t>
            </a:r>
            <a:r>
              <a:rPr lang="zh-CN" altLang="zh-CN" sz="1800" dirty="0">
                <a:effectLst/>
                <a:ea typeface="等线" panose="02010600030101010101" pitchFamily="2" charset="-122"/>
                <a:cs typeface="Times New Roman" panose="02020603050405020304" pitchFamily="18" charset="0"/>
              </a:rPr>
              <a:t>的少样本场景时表现不佳。</a:t>
            </a:r>
            <a:endParaRPr lang="en-US" altLang="zh-CN" sz="1800" dirty="0">
              <a:effectLst/>
              <a:ea typeface="等线" panose="02010600030101010101" pitchFamily="2" charset="-122"/>
              <a:cs typeface="Times New Roman" panose="02020603050405020304" pitchFamily="18" charset="0"/>
            </a:endParaRPr>
          </a:p>
          <a:p>
            <a:pPr algn="just"/>
            <a:r>
              <a:rPr lang="zh-CN" altLang="zh-CN" sz="1800" dirty="0">
                <a:effectLst/>
                <a:ea typeface="等线" panose="02010600030101010101" pitchFamily="2" charset="-122"/>
                <a:cs typeface="Times New Roman" panose="02020603050405020304" pitchFamily="18" charset="0"/>
              </a:rPr>
              <a:t>尽管</a:t>
            </a:r>
            <a:r>
              <a:rPr lang="en-US" altLang="zh-CN" sz="1800" dirty="0">
                <a:effectLst/>
                <a:ea typeface="等线" panose="02010600030101010101" pitchFamily="2" charset="-122"/>
                <a:cs typeface="Times New Roman" panose="02020603050405020304" pitchFamily="18" charset="0"/>
              </a:rPr>
              <a:t> PIAST </a:t>
            </a:r>
            <a:r>
              <a:rPr lang="zh-CN" altLang="zh-CN" sz="1800" dirty="0">
                <a:effectLst/>
                <a:ea typeface="等线" panose="02010600030101010101" pitchFamily="2" charset="-122"/>
                <a:cs typeface="Times New Roman" panose="02020603050405020304" pitchFamily="18" charset="0"/>
              </a:rPr>
              <a:t>引入了额外的先验知识以帮助其在少样本场景中优于其他学习模型，但其性能仍然不尽如人意。相比之下，新颖的基于提示的预测方法</a:t>
            </a:r>
            <a:r>
              <a:rPr lang="en-US" altLang="zh-CN" sz="1800" dirty="0">
                <a:effectLst/>
                <a:ea typeface="等线" panose="02010600030101010101" pitchFamily="2" charset="-122"/>
                <a:cs typeface="Times New Roman" panose="02020603050405020304" pitchFamily="18" charset="0"/>
              </a:rPr>
              <a:t> </a:t>
            </a:r>
            <a:r>
              <a:rPr lang="en-US" altLang="zh-CN" sz="1800" dirty="0" err="1">
                <a:effectLst/>
                <a:ea typeface="等线" panose="02010600030101010101" pitchFamily="2" charset="-122"/>
                <a:cs typeface="Times New Roman" panose="02020603050405020304" pitchFamily="18" charset="0"/>
              </a:rPr>
              <a:t>PromptCast</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在这些少样本场景中显著优于数据驱动方法，我们认为这归因于其预训练语料库中存在的开放世界知识。</a:t>
            </a:r>
            <a:endParaRPr lang="en-US" altLang="zh-CN" sz="1800" dirty="0">
              <a:effectLst/>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我们的方法超越了所有基线，突显了语言模型作为高效的电动汽车充电需求预测器的潜力。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只需少量微调数据即可快速适应特定区域的具体下游预测任务，展示了我们模型的快速学习能力。</a:t>
            </a:r>
          </a:p>
          <a:p>
            <a:pPr algn="just"/>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241915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直接念：</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相比于少样本学习，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作为有效的零样本推理器具有潜力。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我们评估了预测器在跨领域调优框架下的零样本学习能力。具体来说，我们检查当模型在其他领域优化时，在未见过的目标领域中，预测模型的表现如何。这意味着从研究的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247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个交通区域中随机抽取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作为源领域，而剩余的区域作为测试的目标领域。我们使用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30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分钟的预测协议进行这次零样本评估，并在图中以箱线图的形式展示了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RMSE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的结果，其中预测指标的均值和中位数分别用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和水平线标记，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表示异常值。我们可以看到，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在零样本跨区域适应中表现出显著的泛化能力，即异常值较少，并且比所有基线模型的预测误差更低。这表明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可以根据其开放世界知识进行合理的预测，即使在特定区域没有见过相关数据。</a:t>
            </a:r>
            <a:r>
              <a:rPr lang="zh-CN" altLang="zh-CN" sz="1800" dirty="0">
                <a:effectLst/>
                <a:ea typeface="等线" panose="02010600030101010101" pitchFamily="2" charset="-122"/>
                <a:cs typeface="Times New Roman" panose="02020603050405020304" pitchFamily="18" charset="0"/>
              </a:rPr>
              <a:t>这种泛化能力突显了</a:t>
            </a:r>
            <a:r>
              <a:rPr lang="en-US" altLang="zh-CN" sz="1800" dirty="0">
                <a:effectLst/>
                <a:ea typeface="等线" panose="02010600030101010101" pitchFamily="2" charset="-122"/>
                <a:cs typeface="Times New Roman" panose="02020603050405020304" pitchFamily="18" charset="0"/>
              </a:rPr>
              <a:t> </a:t>
            </a:r>
            <a:r>
              <a:rPr lang="en-US" altLang="zh-CN" sz="1800" dirty="0" err="1">
                <a:effectLst/>
                <a:ea typeface="等线" panose="02010600030101010101" pitchFamily="2" charset="-122"/>
                <a:cs typeface="Times New Roman" panose="02020603050405020304" pitchFamily="18" charset="0"/>
              </a:rPr>
              <a:t>ChatEV</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作为可靠的在线电动汽车充电需求预测器的巨大潜力，</a:t>
            </a:r>
            <a:r>
              <a:rPr lang="zh-CN" altLang="en-US" sz="1800" dirty="0">
                <a:effectLst/>
                <a:ea typeface="等线" panose="02010600030101010101" pitchFamily="2" charset="-122"/>
                <a:cs typeface="Times New Roman" panose="02020603050405020304" pitchFamily="18" charset="0"/>
              </a:rPr>
              <a:t>因为</a:t>
            </a:r>
            <a:r>
              <a:rPr lang="zh-CN" altLang="zh-CN" sz="1800" dirty="0">
                <a:effectLst/>
                <a:ea typeface="等线" panose="02010600030101010101" pitchFamily="2" charset="-122"/>
                <a:cs typeface="Times New Roman" panose="02020603050405020304" pitchFamily="18" charset="0"/>
              </a:rPr>
              <a:t>在现实场景中，高质量的数据通常稀缺。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利用了针对电动汽车充电需求预测定制的提示，使其能够优于其他基于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的方法，如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PromptCast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，这些方法遵循的是针对一般时间序列预测设计的提示。相比之下，统计和学习方法在零样本预测任务中捉襟见肘：随着源区域的减少，它们在目标区域的表现越来越差。 这些数据驱动的模型很难从如此少量的数据中提取所有区域共有的充电模式，这再次突显了引入开放世界先验知识以支持泛化预测任务的重要性。</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420128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4052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直接念：</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显示了来自各种数据资源的多种特征，如坐标、充电价格和天气条件，可以在兼容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的自然语言空间中高效融合。在图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中，我们可以看到静态特征如坐标、区域类型、道路长度、桩数和充电类型会导致性能下降。 这突显了在基于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的电动汽车充电需求预测中，将静态特征以文本描述形式整合的重要性，以便有效确定目标区域。另一方面，在我们的场景中，包含</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土地面积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信息可能会引入预测过程中的噪声。这是因为该特征在不同交通区域可能会不规则地变化；例如，许多大面积区域可能缺乏充电设施。与静态特征相比，动态变量，即邻近占用率（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N-Occupancy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）、充电价格（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）和天气（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Weather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预测准确性的影响更为显著。从模型中排除这些动态特征会导致预测性能显著下降，这在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RMSE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的增加中有所体现。根据图（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PromptCast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LLMTIME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，在零样本设置中能够与真实占用率保持同步。这种出色的表现归因于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提供的开放世界知识，这使它们能够快速学习并有效泛化。 相反，三种深度学习基线模型容易出现欠拟合。</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由于从提出的提示和对齐过程中学习到的个性化知识，表现出更优的性能并实现了最小的预测误差。</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779700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D204804-D040-46B4-96AD-AB83D2AEBBC9}" type="slidenum">
              <a:rPr lang="zh-CN" altLang="en-US" smtClean="0"/>
              <a:t>22</a:t>
            </a:fld>
            <a:endParaRPr lang="zh-CN" altLang="en-US"/>
          </a:p>
        </p:txBody>
      </p:sp>
    </p:spTree>
    <p:extLst>
      <p:ext uri="{BB962C8B-B14F-4D97-AF65-F5344CB8AC3E}">
        <p14:creationId xmlns:p14="http://schemas.microsoft.com/office/powerpoint/2010/main" val="55936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展示了全样本、少样本和零样本预测场景下的消融结果。从消融结果中，我们可以得出以下</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结论</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。首先，我们方法中的每个组件都对整体性能有所贡献，因为消除任何一个都会导致性能下降。第二，移除大型语言模型中呈现的开放世界知识（即，未经预训练）时，性能出现了显著下降，尤其是在</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少样本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和零样本场景中。这再次强调了使用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作为电动汽车充电需求预测器的潜力。此外，未经任何微调的情况下，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的性能有所下降，但仍能实现与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PromptCast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LLMTIME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相当的性能，这表明所提出的提示词和预训练知识的有效性。</a:t>
            </a:r>
          </a:p>
          <a:p>
            <a:pPr algn="just"/>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452799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提供了在不同场景下模型评估的概览，包括全样本、少样本和零样本场景。其中，源区域可用于训练和微调的比例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{z-80%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z-20%}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表示来自源区域的训练数据量，而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场景则表示没有训练数据。我们可以看到，使用语言模型（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）进行电动汽车充电占用预测是有效的。此外，</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全样本设置中表现出色，将其定位为最先进的解决方案。这种改进可以归因于语言空间内多种信息的整合。最后，所提出的模型在与其他基线的比较中表现更优，由一个在少样本和零样本设置中展示了其在有限数据下适应新场景的出色泛化能力。</a:t>
            </a:r>
          </a:p>
          <a:p>
            <a:pPr algn="just"/>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024108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45271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交通运输领域的一个新兴分支，车辆电动化已经见证了由节约油气能源和减少排放的追求所驱动的迅猛发展。与此同时，大语言模型已经获得了显著的流行度，并在人工智能领域的各个领域和任务中展现了巨大的能力。作为强大且日益普及的工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有潜力彻底改变电动汽车规划和管理的未来。</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尽管众多开创性研究已经探索了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在时间序列分析中的应用，但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代表了首次尝试使用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进行充电需求预测，这是电动汽车管理中的一个基本方面。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赋能的电动汽车充电需求预测所取得的成功，有望激发对研究问题的兴趣：如何利用大型语言模型开发下一代用于电动汽车规划和管理的人工智能代理？从实用角度来看，本文强调了在基于云的平台上收集和聚合高质量数据的重要性，这有助于全面理解充电动态，并使战略性资源分配能够满足不断变化的需求。</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此外，鉴于基于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的预测器的计算效率大约是传统深度学习方法的六倍，在需要高并发的场景中，基于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的方法会遇到困难。 尽管如此，响应时间在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0.05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秒以内，它们仍然可以在宏观政策调整中展现出显著的有效性，因为在这些场景中，模型性能和泛化能力超过了计算效率的重要性。最后，城市监管者可以从基于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的代理提供的简化且用户友好的预测解决方案中受益，这些解决方案具有交互式界面，从而减少对复杂编码和特征工程的依赖。</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总之，作为一种新兴技术，大规模预训练语言模型在协助电动汽车管理方面显示出潜力，从而促进车辆动力从汽油向电力的过渡。</a:t>
            </a:r>
          </a:p>
          <a:p>
            <a:pPr algn="just"/>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1390293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789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71A1995-9662-40D4-ADF3-C39C9D1386BB}" type="slidenum">
              <a:rPr lang="zh-CN" altLang="en-US" smtClean="0"/>
              <a:t>27</a:t>
            </a:fld>
            <a:endParaRPr lang="zh-CN" altLang="en-US"/>
          </a:p>
        </p:txBody>
      </p:sp>
    </p:spTree>
    <p:extLst>
      <p:ext uri="{BB962C8B-B14F-4D97-AF65-F5344CB8AC3E}">
        <p14:creationId xmlns:p14="http://schemas.microsoft.com/office/powerpoint/2010/main" val="4115629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426822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29</a:t>
            </a:fld>
            <a:endParaRPr lang="zh-CN" altLang="en-US"/>
          </a:p>
        </p:txBody>
      </p:sp>
    </p:spTree>
    <p:extLst>
      <p:ext uri="{BB962C8B-B14F-4D97-AF65-F5344CB8AC3E}">
        <p14:creationId xmlns:p14="http://schemas.microsoft.com/office/powerpoint/2010/main" val="661675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30</a:t>
            </a:fld>
            <a:endParaRPr lang="zh-CN" altLang="en-US"/>
          </a:p>
        </p:txBody>
      </p:sp>
    </p:spTree>
    <p:extLst>
      <p:ext uri="{BB962C8B-B14F-4D97-AF65-F5344CB8AC3E}">
        <p14:creationId xmlns:p14="http://schemas.microsoft.com/office/powerpoint/2010/main" val="1773534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由于公共充电基础设施的有限供应，这体现了电动汽车充电优化在推动城市车辆电气化进程中的重要作用，比如在城市区域内调度公共充电基础设施的供应，可以有效缓解电网和交通系统的负荷。为了实现这种优化，一个关键的部分是有效的电动汽车充电需求预测方法。一般来说，该方法的任务是在特定的时间范围和地理区域内估算未来电动汽车的充电需求，这需要分析电动汽车充电模式的历史数据以及相关的上下文信息。通过准确的需求预测，电动汽车驾驶员可以更有效地规划行程并减少寻找停车位的时间；监管者可以根据此调整发电和分配，以确保稳定的能源供应。</a:t>
            </a:r>
            <a:endParaRPr lang="en-US" altLang="zh-CN" dirty="0"/>
          </a:p>
          <a:p>
            <a:r>
              <a:rPr lang="zh-CN" altLang="en-US" dirty="0"/>
              <a:t>（二）现有方法涵盖了三个方面（</a:t>
            </a:r>
            <a:r>
              <a:rPr lang="en-US" altLang="zh-CN" dirty="0"/>
              <a:t>1</a:t>
            </a:r>
            <a:r>
              <a:rPr lang="zh-CN" altLang="en-US" dirty="0"/>
              <a:t>）通过统计分析捕捉电动汽车充电历史的时间序列模式；（</a:t>
            </a:r>
            <a:r>
              <a:rPr lang="en-US" altLang="zh-CN" dirty="0"/>
              <a:t>2</a:t>
            </a:r>
            <a:r>
              <a:rPr lang="zh-CN" altLang="en-US" dirty="0"/>
              <a:t>）通过深度学习方法建模与充电相关的非线性关系（例如，时间、天气条件等；（</a:t>
            </a:r>
            <a:r>
              <a:rPr lang="en-US" altLang="zh-CN" dirty="0"/>
              <a:t>3</a:t>
            </a:r>
            <a:r>
              <a:rPr lang="zh-CN" altLang="en-US" dirty="0"/>
              <a:t>）通过时空模型整合电动汽车充电站周围的地理信息。然而，这些数据依赖方法在电动汽车充电需求预测中的应用仍有几个痛点。</a:t>
            </a:r>
            <a:endParaRPr lang="en-US" altLang="zh-CN" dirty="0"/>
          </a:p>
          <a:p>
            <a:r>
              <a:rPr lang="zh-CN" altLang="en-US" dirty="0"/>
              <a:t>（三）大语言模型（</a:t>
            </a:r>
            <a:r>
              <a:rPr lang="en-US" altLang="zh-CN" dirty="0"/>
              <a:t>LLMs</a:t>
            </a:r>
            <a:r>
              <a:rPr lang="zh-CN" altLang="en-US" dirty="0"/>
              <a:t>）如 </a:t>
            </a:r>
            <a:r>
              <a:rPr lang="en-US" altLang="zh-CN" dirty="0" err="1"/>
              <a:t>ChatGPT</a:t>
            </a:r>
            <a:r>
              <a:rPr lang="en-US" altLang="zh-CN" dirty="0"/>
              <a:t> </a:t>
            </a:r>
            <a:r>
              <a:rPr lang="zh-CN" altLang="en-US" dirty="0"/>
              <a:t>的快速发展，已经在多个领域取得重要里程碑，突显了 </a:t>
            </a:r>
            <a:r>
              <a:rPr lang="en-US" altLang="zh-CN" dirty="0"/>
              <a:t>LLMs </a:t>
            </a:r>
            <a:r>
              <a:rPr lang="zh-CN" altLang="en-US" dirty="0"/>
              <a:t>在革新下一代电动汽车充电预测开发中的巨大潜力。</a:t>
            </a:r>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81334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69751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使用开放世界知识进行预训练，使用电动汽车充电相关的数据资源进行相关领域的微调，并根据特定的任务设计特定的提示，这些可以和</a:t>
            </a:r>
            <a:r>
              <a:rPr lang="en-US" altLang="zh-CN" dirty="0"/>
              <a:t>LLMs</a:t>
            </a:r>
            <a:r>
              <a:rPr lang="zh-CN" altLang="en-US" dirty="0"/>
              <a:t>互补形成</a:t>
            </a:r>
            <a:r>
              <a:rPr lang="en-US" altLang="zh-CN" dirty="0" err="1"/>
              <a:t>ChatEV</a:t>
            </a:r>
            <a:r>
              <a:rPr lang="zh-CN" altLang="en-US" dirty="0"/>
              <a:t>，可以泛化到未见过的场景中，这是现有的一般大模型做不到的。同时，为了解决大模型难以处理异构数据的难点，可以将这些数据全部转化为纯文本。这样，</a:t>
            </a:r>
            <a:r>
              <a:rPr lang="en-US" altLang="zh-CN" dirty="0" err="1"/>
              <a:t>ChatEV</a:t>
            </a:r>
            <a:r>
              <a:rPr lang="zh-CN" altLang="en-US" dirty="0"/>
              <a:t>就可以像处理自然语言一样进行预测。</a:t>
            </a:r>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45035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最后念：为了评估我们的方法，本文在包含 </a:t>
            </a:r>
            <a:r>
              <a:rPr lang="en-US" altLang="zh-CN" dirty="0"/>
              <a:t>18,061 </a:t>
            </a:r>
            <a:r>
              <a:rPr lang="zh-CN" altLang="en-US" dirty="0"/>
              <a:t>个公共电动汽车充电站的真实世界数据集上进行了广泛的实验，并研究了 </a:t>
            </a:r>
            <a:r>
              <a:rPr lang="en-US" altLang="zh-CN" dirty="0" err="1"/>
              <a:t>ChatEV</a:t>
            </a:r>
            <a:r>
              <a:rPr lang="en-US" altLang="zh-CN" dirty="0"/>
              <a:t> </a:t>
            </a:r>
            <a:r>
              <a:rPr lang="zh-CN" altLang="en-US" dirty="0"/>
              <a:t>在三种预测场景下的表现，即训练数据的全、少和零样本设置，与代表性的和最近开发的预测模型进行比较。此外，还进行了消融研究以证明 </a:t>
            </a:r>
            <a:r>
              <a:rPr lang="en-US" altLang="zh-CN" dirty="0" err="1"/>
              <a:t>ChatEV</a:t>
            </a:r>
            <a:r>
              <a:rPr lang="en-US" altLang="zh-CN" dirty="0"/>
              <a:t> </a:t>
            </a:r>
            <a:r>
              <a:rPr lang="zh-CN" altLang="en-US" dirty="0"/>
              <a:t>中每个组件的有效性。</a:t>
            </a:r>
          </a:p>
        </p:txBody>
      </p:sp>
      <p:sp>
        <p:nvSpPr>
          <p:cNvPr id="4" name="灯片编号占位符 3"/>
          <p:cNvSpPr>
            <a:spLocks noGrp="1"/>
          </p:cNvSpPr>
          <p:nvPr>
            <p:ph type="sldNum" sz="quarter" idx="5"/>
          </p:nvPr>
        </p:nvSpPr>
        <p:spPr/>
        <p:txBody>
          <a:bodyPr/>
          <a:lstStyle/>
          <a:p>
            <a:fld id="{D52F7B60-4700-41D4-88F5-27D8A74832DF}" type="slidenum">
              <a:rPr lang="zh-CN" altLang="en-US" smtClean="0"/>
              <a:t>7</a:t>
            </a:fld>
            <a:endParaRPr lang="zh-CN" altLang="en-US"/>
          </a:p>
        </p:txBody>
      </p:sp>
    </p:spTree>
    <p:extLst>
      <p:ext uri="{BB962C8B-B14F-4D97-AF65-F5344CB8AC3E}">
        <p14:creationId xmlns:p14="http://schemas.microsoft.com/office/powerpoint/2010/main" val="384055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8264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先：预测电动汽车的充电需求，指的是通过分析汽车充电模式的历史数据，如充电会话、充电时间和充电地点，以及相关背景信息，来估算给定时间或不久的将来充电站</a:t>
            </a:r>
            <a:r>
              <a:rPr lang="en-US" altLang="zh-CN" dirty="0"/>
              <a:t>/</a:t>
            </a:r>
            <a:r>
              <a:rPr lang="zh-CN" altLang="en-US" dirty="0"/>
              <a:t>区域的可用性或需求状态。随着预测模型的不断进步，高效和有效的预测正面临一些挑战</a:t>
            </a:r>
            <a:endParaRPr lang="en-US" altLang="zh-CN" dirty="0"/>
          </a:p>
          <a:p>
            <a:r>
              <a:rPr lang="zh-CN" altLang="en-US" dirty="0"/>
              <a:t>最后：近年来，研究人员已经做出了许多努力来应对上述挑战。最初，相关解决方案主要集中在统计分析上，以增强对充电记录中时间模式的解释。最近，随着大数据技术的进步，深度学习方法在时间序列预测领域，包括充电需求建模和预测中得到了广泛应用，因为这些方法能够有效捕捉非线性模式。后来，通过越来越多地强调结合空间知识，使预测方法能够全面理解充电情况。尽管这些数据驱动的模型可以处理充电数据的内在特征，但它们仍然难以对齐异构因素，并在未见过的区域提供可泛化的预测。</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8094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先：</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近年来，大语言模型（如</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BERT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Sentence-T5</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ChatGPT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）取得了巨大的成功，它们通过大规模混合来源语料库扩展了参数量至百万级别，并在自然语言理解和推理方面展示了突破性的能力。</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在介绍三个难点之前：然而，探索 </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LLMs </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在电动汽车充电优化中的应用并非易事，目前这方面的研究也相对较少。</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最后：</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为解决这些不足，本文引入了一种微调语言模型作为预测器，并针对电动汽车充电需求预测定制了提示。据我们所知，</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代表了从语言视角进行可泛化的电动汽车充电需求预测的开创性努力。</a:t>
            </a:r>
          </a:p>
          <a:p>
            <a:endParaRPr lang="zh-CN" altLang="en-US" dirty="0"/>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263900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5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2025/5/19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1D315EA3-A4FF-4B71-B4BA-31FAE27A632E}" type="datetimeFigureOut">
              <a:rPr lang="zh-CN" altLang="en-US" smtClean="0"/>
              <a:t>2025/5/19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B0174615-B2E8-4248-8F7F-F598C5FFA7E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26" Type="http://schemas.openxmlformats.org/officeDocument/2006/relationships/tags" Target="../tags/tag144.xml"/><Relationship Id="rId21" Type="http://schemas.openxmlformats.org/officeDocument/2006/relationships/tags" Target="../tags/tag139.xml"/><Relationship Id="rId34" Type="http://schemas.openxmlformats.org/officeDocument/2006/relationships/tags" Target="../tags/tag152.xml"/><Relationship Id="rId42" Type="http://schemas.openxmlformats.org/officeDocument/2006/relationships/tags" Target="../tags/tag160.xml"/><Relationship Id="rId47" Type="http://schemas.openxmlformats.org/officeDocument/2006/relationships/tags" Target="../tags/tag165.xml"/><Relationship Id="rId50" Type="http://schemas.openxmlformats.org/officeDocument/2006/relationships/tags" Target="../tags/tag168.xml"/><Relationship Id="rId55" Type="http://schemas.openxmlformats.org/officeDocument/2006/relationships/tags" Target="../tags/tag173.xml"/><Relationship Id="rId63" Type="http://schemas.openxmlformats.org/officeDocument/2006/relationships/tags" Target="../tags/tag181.xml"/><Relationship Id="rId7" Type="http://schemas.openxmlformats.org/officeDocument/2006/relationships/tags" Target="../tags/tag125.xml"/><Relationship Id="rId2" Type="http://schemas.openxmlformats.org/officeDocument/2006/relationships/tags" Target="../tags/tag120.xml"/><Relationship Id="rId16" Type="http://schemas.openxmlformats.org/officeDocument/2006/relationships/tags" Target="../tags/tag134.xml"/><Relationship Id="rId29" Type="http://schemas.openxmlformats.org/officeDocument/2006/relationships/tags" Target="../tags/tag147.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tags" Target="../tags/tag150.xml"/><Relationship Id="rId37" Type="http://schemas.openxmlformats.org/officeDocument/2006/relationships/tags" Target="../tags/tag155.xml"/><Relationship Id="rId40" Type="http://schemas.openxmlformats.org/officeDocument/2006/relationships/tags" Target="../tags/tag158.xml"/><Relationship Id="rId45" Type="http://schemas.openxmlformats.org/officeDocument/2006/relationships/tags" Target="../tags/tag163.xml"/><Relationship Id="rId53" Type="http://schemas.openxmlformats.org/officeDocument/2006/relationships/tags" Target="../tags/tag171.xml"/><Relationship Id="rId58" Type="http://schemas.openxmlformats.org/officeDocument/2006/relationships/tags" Target="../tags/tag176.xml"/><Relationship Id="rId5" Type="http://schemas.openxmlformats.org/officeDocument/2006/relationships/tags" Target="../tags/tag123.xml"/><Relationship Id="rId61" Type="http://schemas.openxmlformats.org/officeDocument/2006/relationships/tags" Target="../tags/tag179.xml"/><Relationship Id="rId19" Type="http://schemas.openxmlformats.org/officeDocument/2006/relationships/tags" Target="../tags/tag13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tags" Target="../tags/tag145.xml"/><Relationship Id="rId30" Type="http://schemas.openxmlformats.org/officeDocument/2006/relationships/tags" Target="../tags/tag148.xml"/><Relationship Id="rId35" Type="http://schemas.openxmlformats.org/officeDocument/2006/relationships/tags" Target="../tags/tag153.xml"/><Relationship Id="rId43" Type="http://schemas.openxmlformats.org/officeDocument/2006/relationships/tags" Target="../tags/tag161.xml"/><Relationship Id="rId48" Type="http://schemas.openxmlformats.org/officeDocument/2006/relationships/tags" Target="../tags/tag166.xml"/><Relationship Id="rId56" Type="http://schemas.openxmlformats.org/officeDocument/2006/relationships/tags" Target="../tags/tag174.xml"/><Relationship Id="rId64" Type="http://schemas.openxmlformats.org/officeDocument/2006/relationships/slideLayout" Target="../slideLayouts/slideLayout13.xml"/><Relationship Id="rId8" Type="http://schemas.openxmlformats.org/officeDocument/2006/relationships/tags" Target="../tags/tag126.xml"/><Relationship Id="rId51" Type="http://schemas.openxmlformats.org/officeDocument/2006/relationships/tags" Target="../tags/tag169.xml"/><Relationship Id="rId3" Type="http://schemas.openxmlformats.org/officeDocument/2006/relationships/tags" Target="../tags/tag121.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tags" Target="../tags/tag151.xml"/><Relationship Id="rId38" Type="http://schemas.openxmlformats.org/officeDocument/2006/relationships/tags" Target="../tags/tag156.xml"/><Relationship Id="rId46" Type="http://schemas.openxmlformats.org/officeDocument/2006/relationships/tags" Target="../tags/tag164.xml"/><Relationship Id="rId59" Type="http://schemas.openxmlformats.org/officeDocument/2006/relationships/tags" Target="../tags/tag177.xml"/><Relationship Id="rId20" Type="http://schemas.openxmlformats.org/officeDocument/2006/relationships/tags" Target="../tags/tag138.xml"/><Relationship Id="rId41" Type="http://schemas.openxmlformats.org/officeDocument/2006/relationships/tags" Target="../tags/tag159.xml"/><Relationship Id="rId54" Type="http://schemas.openxmlformats.org/officeDocument/2006/relationships/tags" Target="../tags/tag172.xml"/><Relationship Id="rId62" Type="http://schemas.openxmlformats.org/officeDocument/2006/relationships/tags" Target="../tags/tag180.xml"/><Relationship Id="rId1" Type="http://schemas.openxmlformats.org/officeDocument/2006/relationships/tags" Target="../tags/tag119.xml"/><Relationship Id="rId6" Type="http://schemas.openxmlformats.org/officeDocument/2006/relationships/tags" Target="../tags/tag124.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tags" Target="../tags/tag146.xml"/><Relationship Id="rId36" Type="http://schemas.openxmlformats.org/officeDocument/2006/relationships/tags" Target="../tags/tag154.xml"/><Relationship Id="rId49" Type="http://schemas.openxmlformats.org/officeDocument/2006/relationships/tags" Target="../tags/tag167.xml"/><Relationship Id="rId57" Type="http://schemas.openxmlformats.org/officeDocument/2006/relationships/tags" Target="../tags/tag175.xml"/><Relationship Id="rId10" Type="http://schemas.openxmlformats.org/officeDocument/2006/relationships/tags" Target="../tags/tag128.xml"/><Relationship Id="rId31" Type="http://schemas.openxmlformats.org/officeDocument/2006/relationships/tags" Target="../tags/tag149.xml"/><Relationship Id="rId44" Type="http://schemas.openxmlformats.org/officeDocument/2006/relationships/tags" Target="../tags/tag162.xml"/><Relationship Id="rId52" Type="http://schemas.openxmlformats.org/officeDocument/2006/relationships/tags" Target="../tags/tag170.xml"/><Relationship Id="rId60" Type="http://schemas.openxmlformats.org/officeDocument/2006/relationships/tags" Target="../tags/tag178.xml"/><Relationship Id="rId65" Type="http://schemas.openxmlformats.org/officeDocument/2006/relationships/notesSlide" Target="../notesSlides/notesSlide9.xml"/><Relationship Id="rId4" Type="http://schemas.openxmlformats.org/officeDocument/2006/relationships/tags" Target="../tags/tag122.xml"/><Relationship Id="rId9" Type="http://schemas.openxmlformats.org/officeDocument/2006/relationships/tags" Target="../tags/tag127.xml"/><Relationship Id="rId13" Type="http://schemas.openxmlformats.org/officeDocument/2006/relationships/tags" Target="../tags/tag131.xml"/><Relationship Id="rId18" Type="http://schemas.openxmlformats.org/officeDocument/2006/relationships/tags" Target="../tags/tag136.xml"/><Relationship Id="rId39" Type="http://schemas.openxmlformats.org/officeDocument/2006/relationships/tags" Target="../tags/tag157.xml"/></Relationships>
</file>

<file path=ppt/slides/_rels/slide11.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slideLayout" Target="../slideLayouts/slideLayout12.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image" Target="../media/image1.jpe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19" Type="http://schemas.openxmlformats.org/officeDocument/2006/relationships/notesSlide" Target="../notesSlides/notesSlide10.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image" Target="../media/image9.png"/><Relationship Id="rId3" Type="http://schemas.openxmlformats.org/officeDocument/2006/relationships/tags" Target="../tags/tag203.xml"/><Relationship Id="rId21" Type="http://schemas.openxmlformats.org/officeDocument/2006/relationships/tags" Target="../tags/tag221.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image" Target="../media/image8.png"/><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tags" Target="../tags/tag220.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image" Target="../media/image6.png"/><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notesSlide" Target="../notesSlides/notesSlide12.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18" Type="http://schemas.openxmlformats.org/officeDocument/2006/relationships/slideLayout" Target="../slideLayouts/slideLayout12.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tags" Target="../tags/tag240.xml"/><Relationship Id="rId2" Type="http://schemas.openxmlformats.org/officeDocument/2006/relationships/tags" Target="../tags/tag225.xml"/><Relationship Id="rId16" Type="http://schemas.openxmlformats.org/officeDocument/2006/relationships/tags" Target="../tags/tag239.xml"/><Relationship Id="rId20" Type="http://schemas.openxmlformats.org/officeDocument/2006/relationships/image" Target="../media/image1.jpeg"/><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tags" Target="../tags/tag238.xml"/><Relationship Id="rId10" Type="http://schemas.openxmlformats.org/officeDocument/2006/relationships/tags" Target="../tags/tag233.xml"/><Relationship Id="rId19" Type="http://schemas.openxmlformats.org/officeDocument/2006/relationships/notesSlide" Target="../notesSlides/notesSlide14.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s>
</file>

<file path=ppt/slides/_rels/slide16.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tags" Target="../tags/tag258.xml"/><Relationship Id="rId3" Type="http://schemas.openxmlformats.org/officeDocument/2006/relationships/tags" Target="../tags/tag243.xml"/><Relationship Id="rId21" Type="http://schemas.openxmlformats.org/officeDocument/2006/relationships/tags" Target="../tags/tag261.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 Type="http://schemas.openxmlformats.org/officeDocument/2006/relationships/tags" Target="../tags/tag242.xml"/><Relationship Id="rId16" Type="http://schemas.openxmlformats.org/officeDocument/2006/relationships/tags" Target="../tags/tag256.xml"/><Relationship Id="rId20" Type="http://schemas.openxmlformats.org/officeDocument/2006/relationships/tags" Target="../tags/tag260.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image" Target="../media/image6.png"/><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notesSlide" Target="../notesSlides/notesSlide15.xml"/><Relationship Id="rId10" Type="http://schemas.openxmlformats.org/officeDocument/2006/relationships/tags" Target="../tags/tag250.xml"/><Relationship Id="rId19" Type="http://schemas.openxmlformats.org/officeDocument/2006/relationships/tags" Target="../tags/tag259.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notesSlide" Target="../notesSlides/notesSlide16.xml"/><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slideLayout" Target="../slideLayouts/slideLayout7.xml"/><Relationship Id="rId2" Type="http://schemas.openxmlformats.org/officeDocument/2006/relationships/tags" Target="../tags/tag263.xml"/><Relationship Id="rId16" Type="http://schemas.openxmlformats.org/officeDocument/2006/relationships/tags" Target="../tags/tag277.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6.xml"/><Relationship Id="rId10" Type="http://schemas.openxmlformats.org/officeDocument/2006/relationships/tags" Target="../tags/tag271.xml"/><Relationship Id="rId19" Type="http://schemas.openxmlformats.org/officeDocument/2006/relationships/image" Target="../media/image6.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tags" Target="../tags/tag27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tags" Target="../tags/tag33.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tags" Target="../tags/tag32.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29"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tags" Target="../tags/tag31.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tags" Target="../tags/tag30.xml"/><Relationship Id="rId28" Type="http://schemas.openxmlformats.org/officeDocument/2006/relationships/tags" Target="../tags/tag35.xml"/><Relationship Id="rId10" Type="http://schemas.openxmlformats.org/officeDocument/2006/relationships/tags" Target="../tags/tag17.xml"/><Relationship Id="rId19" Type="http://schemas.openxmlformats.org/officeDocument/2006/relationships/tags" Target="../tags/tag26.xml"/><Relationship Id="rId31" Type="http://schemas.openxmlformats.org/officeDocument/2006/relationships/image" Target="../media/image3.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 Id="rId27" Type="http://schemas.openxmlformats.org/officeDocument/2006/relationships/tags" Target="../tags/tag34.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286.xml"/><Relationship Id="rId7" Type="http://schemas.openxmlformats.org/officeDocument/2006/relationships/image" Target="../media/image15.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6.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tags" Target="../tags/tag304.xml"/><Relationship Id="rId3" Type="http://schemas.openxmlformats.org/officeDocument/2006/relationships/tags" Target="../tags/tag289.xml"/><Relationship Id="rId21" Type="http://schemas.openxmlformats.org/officeDocument/2006/relationships/tags" Target="../tags/tag307.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notesSlide" Target="../notesSlides/notesSlide21.xml"/><Relationship Id="rId2" Type="http://schemas.openxmlformats.org/officeDocument/2006/relationships/tags" Target="../tags/tag288.xml"/><Relationship Id="rId16" Type="http://schemas.openxmlformats.org/officeDocument/2006/relationships/tags" Target="../tags/tag302.xml"/><Relationship Id="rId20" Type="http://schemas.openxmlformats.org/officeDocument/2006/relationships/tags" Target="../tags/tag306.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24" Type="http://schemas.openxmlformats.org/officeDocument/2006/relationships/slideLayout" Target="../slideLayouts/slideLayout7.xml"/><Relationship Id="rId5" Type="http://schemas.openxmlformats.org/officeDocument/2006/relationships/tags" Target="../tags/tag291.xml"/><Relationship Id="rId15" Type="http://schemas.openxmlformats.org/officeDocument/2006/relationships/tags" Target="../tags/tag301.xml"/><Relationship Id="rId23" Type="http://schemas.openxmlformats.org/officeDocument/2006/relationships/tags" Target="../tags/tag309.xml"/><Relationship Id="rId10" Type="http://schemas.openxmlformats.org/officeDocument/2006/relationships/tags" Target="../tags/tag296.xml"/><Relationship Id="rId19" Type="http://schemas.openxmlformats.org/officeDocument/2006/relationships/tags" Target="../tags/tag305.xml"/><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 Id="rId22" Type="http://schemas.openxmlformats.org/officeDocument/2006/relationships/tags" Target="../tags/tag30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slideLayout" Target="../slideLayouts/slideLayout12.xml"/><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image" Target="../media/image1.jpe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10" Type="http://schemas.openxmlformats.org/officeDocument/2006/relationships/tags" Target="../tags/tag323.xml"/><Relationship Id="rId19" Type="http://schemas.openxmlformats.org/officeDocument/2006/relationships/notesSlide" Target="../notesSlides/notesSlide24.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18" Type="http://schemas.openxmlformats.org/officeDocument/2006/relationships/tags" Target="../tags/tag350.xml"/><Relationship Id="rId3" Type="http://schemas.openxmlformats.org/officeDocument/2006/relationships/tags" Target="../tags/tag335.xml"/><Relationship Id="rId21" Type="http://schemas.openxmlformats.org/officeDocument/2006/relationships/tags" Target="../tags/tag353.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tags" Target="../tags/tag352.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notesSlide" Target="../notesSlides/notesSlide26.xml"/><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slideLayout" Target="../slideLayouts/slideLayout7.xml"/><Relationship Id="rId10" Type="http://schemas.openxmlformats.org/officeDocument/2006/relationships/tags" Target="../tags/tag342.xml"/><Relationship Id="rId19" Type="http://schemas.openxmlformats.org/officeDocument/2006/relationships/tags" Target="../tags/tag351.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tags" Target="../tags/tag354.xml"/></Relationships>
</file>

<file path=ppt/slides/_rels/slide28.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slideLayout" Target="../slideLayouts/slideLayout12.xml"/><Relationship Id="rId3" Type="http://schemas.openxmlformats.org/officeDocument/2006/relationships/tags" Target="../tags/tag357.xml"/><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 Type="http://schemas.openxmlformats.org/officeDocument/2006/relationships/tags" Target="../tags/tag356.xml"/><Relationship Id="rId16" Type="http://schemas.openxmlformats.org/officeDocument/2006/relationships/tags" Target="../tags/tag370.xml"/><Relationship Id="rId20" Type="http://schemas.openxmlformats.org/officeDocument/2006/relationships/image" Target="../media/image1.jpeg"/><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5" Type="http://schemas.openxmlformats.org/officeDocument/2006/relationships/tags" Target="../tags/tag359.xml"/><Relationship Id="rId15" Type="http://schemas.openxmlformats.org/officeDocument/2006/relationships/tags" Target="../tags/tag369.xml"/><Relationship Id="rId10" Type="http://schemas.openxmlformats.org/officeDocument/2006/relationships/tags" Target="../tags/tag364.xml"/><Relationship Id="rId19" Type="http://schemas.openxmlformats.org/officeDocument/2006/relationships/notesSlide" Target="../notesSlides/notesSlide27.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12.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image" Target="../media/image1.jpe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notesSlide" Target="../notesSlides/notesSlide2.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tags" Target="../tags/tag374.xml"/><Relationship Id="rId7" Type="http://schemas.openxmlformats.org/officeDocument/2006/relationships/image" Target="../media/image22.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tags" Target="../tags/tag375.xml"/></Relationships>
</file>

<file path=ppt/slides/_rels/slide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3" Type="http://schemas.openxmlformats.org/officeDocument/2006/relationships/tags" Target="../tags/tag55.xml"/><Relationship Id="rId21" Type="http://schemas.openxmlformats.org/officeDocument/2006/relationships/slideLayout" Target="../slideLayouts/slideLayout1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image" Target="../media/image4.png"/><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2" Type="http://schemas.openxmlformats.org/officeDocument/2006/relationships/tags" Target="../tags/tag78.xml"/><Relationship Id="rId16" Type="http://schemas.openxmlformats.org/officeDocument/2006/relationships/notesSlide" Target="../notesSlides/notesSlide6.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slideLayout" Target="../slideLayouts/slideLayout14.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slideLayout" Target="../slideLayouts/slideLayout12.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 Type="http://schemas.openxmlformats.org/officeDocument/2006/relationships/tags" Target="../tags/tag92.xml"/><Relationship Id="rId16" Type="http://schemas.openxmlformats.org/officeDocument/2006/relationships/tags" Target="../tags/tag106.xml"/><Relationship Id="rId20" Type="http://schemas.openxmlformats.org/officeDocument/2006/relationships/image" Target="../media/image1.jpe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10" Type="http://schemas.openxmlformats.org/officeDocument/2006/relationships/tags" Target="../tags/tag100.xml"/><Relationship Id="rId19" Type="http://schemas.openxmlformats.org/officeDocument/2006/relationships/notesSlide" Target="../notesSlides/notesSlide7.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s>
</file>

<file path=ppt/slides/_rels/slide9.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notesSlide" Target="../notesSlides/notesSlide8.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等腰三角形 6"/>
          <p:cNvSpPr/>
          <p:nvPr>
            <p:custDataLst>
              <p:tags r:id="rId1"/>
            </p:custDataLst>
          </p:nvPr>
        </p:nvSpPr>
        <p:spPr>
          <a:xfrm>
            <a:off x="-2440475" y="1255758"/>
            <a:ext cx="11023368" cy="6514917"/>
          </a:xfrm>
          <a:prstGeom prst="triangle">
            <a:avLst>
              <a:gd name="adj" fmla="val 41021"/>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PA-半闭框 5"/>
          <p:cNvSpPr/>
          <p:nvPr>
            <p:custDataLst>
              <p:tags r:id="rId2"/>
            </p:custDataLst>
          </p:nvPr>
        </p:nvSpPr>
        <p:spPr>
          <a:xfrm rot="8120904">
            <a:off x="-4229890" y="-432326"/>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4" name="PA-文本框 30"/>
          <p:cNvSpPr txBox="1"/>
          <p:nvPr>
            <p:custDataLst>
              <p:tags r:id="rId3"/>
            </p:custDataLst>
          </p:nvPr>
        </p:nvSpPr>
        <p:spPr>
          <a:xfrm>
            <a:off x="6284974" y="2338208"/>
            <a:ext cx="5217547" cy="1384995"/>
          </a:xfrm>
          <a:prstGeom prst="rect">
            <a:avLst/>
          </a:prstGeom>
          <a:noFill/>
        </p:spPr>
        <p:txBody>
          <a:bodyPr wrap="square" rtlCol="0">
            <a:spAutoFit/>
          </a:bodyPr>
          <a:lstStyle/>
          <a:p>
            <a:pPr algn="just"/>
            <a:r>
              <a:rPr lang="en-US" altLang="zh-CN" sz="28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Predicting electric vehicle charging demand as natural language processing</a:t>
            </a:r>
            <a:endParaRPr lang="zh-CN" altLang="en-US" sz="28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8" name="PA-矩形 7"/>
          <p:cNvSpPr/>
          <p:nvPr>
            <p:custDataLst>
              <p:tags r:id="rId4"/>
            </p:custDataLst>
          </p:nvPr>
        </p:nvSpPr>
        <p:spPr>
          <a:xfrm>
            <a:off x="6389962" y="4037415"/>
            <a:ext cx="2334925" cy="322457"/>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汇报人：焦子豪</a:t>
            </a:r>
          </a:p>
        </p:txBody>
      </p:sp>
      <p:grpSp>
        <p:nvGrpSpPr>
          <p:cNvPr id="9" name="PA-组合 8"/>
          <p:cNvGrpSpPr/>
          <p:nvPr>
            <p:custDataLst>
              <p:tags r:id="rId5"/>
            </p:custDataLst>
          </p:nvPr>
        </p:nvGrpSpPr>
        <p:grpSpPr>
          <a:xfrm>
            <a:off x="6310896" y="1483730"/>
            <a:ext cx="2682080" cy="646331"/>
            <a:chOff x="1006475" y="2512929"/>
            <a:chExt cx="2682080" cy="646331"/>
          </a:xfrm>
        </p:grpSpPr>
        <p:sp>
          <p:nvSpPr>
            <p:cNvPr id="10" name="PA-矩形 9"/>
            <p:cNvSpPr/>
            <p:nvPr>
              <p:custDataLst>
                <p:tags r:id="rId6"/>
              </p:custDataLst>
            </p:nvPr>
          </p:nvSpPr>
          <p:spPr>
            <a:xfrm>
              <a:off x="1006475" y="2544958"/>
              <a:ext cx="2682080" cy="582275"/>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1" name="PA-文本框 30"/>
            <p:cNvSpPr txBox="1"/>
            <p:nvPr>
              <p:custDataLst>
                <p:tags r:id="rId7"/>
              </p:custDataLst>
            </p:nvPr>
          </p:nvSpPr>
          <p:spPr>
            <a:xfrm>
              <a:off x="1148469" y="2512929"/>
              <a:ext cx="2271997" cy="646331"/>
            </a:xfrm>
            <a:prstGeom prst="rect">
              <a:avLst/>
            </a:prstGeom>
            <a:noFill/>
          </p:spPr>
          <p:txBody>
            <a:bodyPr wrap="square" rtlCol="0">
              <a:spAutoFit/>
            </a:bodyPr>
            <a:lstStyle/>
            <a:p>
              <a:pPr algn="dist"/>
              <a:r>
                <a:rPr lang="en-US" altLang="zh-CN" sz="3600" dirty="0" err="1">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ChatEV</a:t>
              </a:r>
              <a:endParaRPr lang="en-US" sz="3600"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2190" y="328389"/>
            <a:ext cx="1681698" cy="1684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文本框 31_1"/>
          <p:cNvSpPr txBox="1"/>
          <p:nvPr>
            <p:custDataLst>
              <p:tags r:id="rId1"/>
            </p:custDataLst>
          </p:nvPr>
        </p:nvSpPr>
        <p:spPr>
          <a:xfrm>
            <a:off x="4195408" y="382485"/>
            <a:ext cx="38011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LLMs</a:t>
            </a:r>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赋能的时间序列预测</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7" name="PA-直接连接符 32_1"/>
          <p:cNvCxnSpPr/>
          <p:nvPr>
            <p:custDataLst>
              <p:tags r:id="rId2"/>
            </p:custDataLst>
          </p:nvPr>
        </p:nvCxnSpPr>
        <p:spPr>
          <a:xfrm>
            <a:off x="5924112" y="1028692"/>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448458C-0C0D-432F-9E45-EF55E40BD35F}"/>
              </a:ext>
            </a:extLst>
          </p:cNvPr>
          <p:cNvSpPr txBox="1"/>
          <p:nvPr/>
        </p:nvSpPr>
        <p:spPr>
          <a:xfrm>
            <a:off x="959743" y="1285521"/>
            <a:ext cx="10443808" cy="1200329"/>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进行时间序列预测</a:t>
            </a:r>
            <a:r>
              <a:rPr lang="zh-CN" altLang="en-US" kern="100" dirty="0">
                <a:latin typeface="等线" panose="02010600030101010101" pitchFamily="2" charset="-122"/>
                <a:ea typeface="等线" panose="02010600030101010101" pitchFamily="2" charset="-122"/>
                <a:cs typeface="Times New Roman" panose="02020603050405020304" pitchFamily="18" charset="0"/>
              </a:rPr>
              <a:t>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将时间序列编码为自然语言句子并生成语义标记作为模型预测</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不同于传统的预测模型常常涉及复杂的参数搜索和从头训练，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赋能的时间序列预测提供了一种更简单且更具访问性的替代方案，并强调了其在时间序列预测领域的出色泛化能力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21" name="PA-iṩḷíḓé">
            <a:extLst>
              <a:ext uri="{FF2B5EF4-FFF2-40B4-BE49-F238E27FC236}">
                <a16:creationId xmlns:a16="http://schemas.microsoft.com/office/drawing/2014/main" id="{28BD1A1F-49E0-4927-B465-CC995AA56992}"/>
              </a:ext>
            </a:extLst>
          </p:cNvPr>
          <p:cNvSpPr/>
          <p:nvPr>
            <p:custDataLst>
              <p:tags r:id="rId3"/>
            </p:custDataLst>
          </p:nvPr>
        </p:nvSpPr>
        <p:spPr bwMode="auto">
          <a:xfrm>
            <a:off x="959743" y="2316162"/>
            <a:ext cx="2443859" cy="2443859"/>
          </a:xfrm>
          <a:prstGeom prst="ellipse">
            <a:avLst/>
          </a:prstGeom>
          <a:solidFill>
            <a:schemeClr val="bg1">
              <a:lumMod val="85000"/>
            </a:schemeClr>
          </a:solidFill>
          <a:ln w="9525">
            <a:noFill/>
            <a:round/>
          </a:ln>
        </p:spPr>
        <p:txBody>
          <a:bodyPr anchor="ctr"/>
          <a:lstStyle/>
          <a:p>
            <a:pPr algn="ctr"/>
            <a:endParaRPr>
              <a:latin typeface="思源黑体 CN Light" panose="020B0300000000000000" pitchFamily="34" charset="-122"/>
            </a:endParaRPr>
          </a:p>
        </p:txBody>
      </p:sp>
      <p:sp>
        <p:nvSpPr>
          <p:cNvPr id="22" name="PA-îṩḷïďé">
            <a:extLst>
              <a:ext uri="{FF2B5EF4-FFF2-40B4-BE49-F238E27FC236}">
                <a16:creationId xmlns:a16="http://schemas.microsoft.com/office/drawing/2014/main" id="{0F845E5B-E85D-4D3F-94C5-EAFEF4D34EC5}"/>
              </a:ext>
            </a:extLst>
          </p:cNvPr>
          <p:cNvSpPr/>
          <p:nvPr>
            <p:custDataLst>
              <p:tags r:id="rId4"/>
            </p:custDataLst>
          </p:nvPr>
        </p:nvSpPr>
        <p:spPr bwMode="auto">
          <a:xfrm>
            <a:off x="1402970" y="2759387"/>
            <a:ext cx="1557409" cy="1557409"/>
          </a:xfrm>
          <a:prstGeom prst="ellipse">
            <a:avLst/>
          </a:prstGeom>
          <a:solidFill>
            <a:srgbClr val="D5353A"/>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23" name="PA-iṥļîḍe">
            <a:extLst>
              <a:ext uri="{FF2B5EF4-FFF2-40B4-BE49-F238E27FC236}">
                <a16:creationId xmlns:a16="http://schemas.microsoft.com/office/drawing/2014/main" id="{7A1E6A99-132B-4B79-A712-813E8F3FD2C0}"/>
              </a:ext>
            </a:extLst>
          </p:cNvPr>
          <p:cNvGrpSpPr/>
          <p:nvPr>
            <p:custDataLst>
              <p:tags r:id="rId5"/>
            </p:custDataLst>
          </p:nvPr>
        </p:nvGrpSpPr>
        <p:grpSpPr>
          <a:xfrm>
            <a:off x="3053396" y="2543919"/>
            <a:ext cx="3340223" cy="1988346"/>
            <a:chOff x="2864250" y="1742172"/>
            <a:chExt cx="1976635" cy="1176638"/>
          </a:xfrm>
          <a:solidFill>
            <a:schemeClr val="bg1">
              <a:lumMod val="85000"/>
            </a:schemeClr>
          </a:solidFill>
        </p:grpSpPr>
        <p:sp>
          <p:nvSpPr>
            <p:cNvPr id="24" name="PA-iŝ1iḋé">
              <a:extLst>
                <a:ext uri="{FF2B5EF4-FFF2-40B4-BE49-F238E27FC236}">
                  <a16:creationId xmlns:a16="http://schemas.microsoft.com/office/drawing/2014/main" id="{D2FB18B9-3EBD-42D6-A4C1-C1B0B169F52A}"/>
                </a:ext>
              </a:extLst>
            </p:cNvPr>
            <p:cNvSpPr/>
            <p:nvPr>
              <p:custDataLst>
                <p:tags r:id="rId62"/>
              </p:custDataLst>
            </p:nvPr>
          </p:nvSpPr>
          <p:spPr bwMode="auto">
            <a:xfrm rot="8100000" flipH="1">
              <a:off x="2864250" y="1800627"/>
              <a:ext cx="1059730" cy="1059728"/>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5" name="PA-ïśļïďê">
              <a:extLst>
                <a:ext uri="{FF2B5EF4-FFF2-40B4-BE49-F238E27FC236}">
                  <a16:creationId xmlns:a16="http://schemas.microsoft.com/office/drawing/2014/main" id="{379E06EF-B055-4506-9DBE-A28D3B747C19}"/>
                </a:ext>
              </a:extLst>
            </p:cNvPr>
            <p:cNvSpPr/>
            <p:nvPr>
              <p:custDataLst>
                <p:tags r:id="rId63"/>
              </p:custDataLst>
            </p:nvPr>
          </p:nvSpPr>
          <p:spPr bwMode="auto">
            <a:xfrm>
              <a:off x="3664247" y="1742172"/>
              <a:ext cx="1176638" cy="1176638"/>
            </a:xfrm>
            <a:prstGeom prst="ellipse">
              <a:avLst/>
            </a:prstGeom>
            <a:grpFill/>
            <a:ln w="9525">
              <a:noFill/>
              <a:round/>
            </a:ln>
          </p:spPr>
          <p:txBody>
            <a:bodyPr anchor="ctr"/>
            <a:lstStyle/>
            <a:p>
              <a:pPr algn="ctr"/>
              <a:endParaRPr>
                <a:latin typeface="思源黑体 CN Light" panose="020B0300000000000000" pitchFamily="34" charset="-122"/>
              </a:endParaRPr>
            </a:p>
          </p:txBody>
        </p:sp>
      </p:grpSp>
      <p:grpSp>
        <p:nvGrpSpPr>
          <p:cNvPr id="26" name="PA-íSḻide">
            <a:extLst>
              <a:ext uri="{FF2B5EF4-FFF2-40B4-BE49-F238E27FC236}">
                <a16:creationId xmlns:a16="http://schemas.microsoft.com/office/drawing/2014/main" id="{56BC3598-B06E-43AA-BF97-757F5791B06B}"/>
              </a:ext>
            </a:extLst>
          </p:cNvPr>
          <p:cNvGrpSpPr/>
          <p:nvPr>
            <p:custDataLst>
              <p:tags r:id="rId6"/>
            </p:custDataLst>
          </p:nvPr>
        </p:nvGrpSpPr>
        <p:grpSpPr>
          <a:xfrm>
            <a:off x="6108688" y="2700829"/>
            <a:ext cx="2789075" cy="1674531"/>
            <a:chOff x="4672271" y="1835025"/>
            <a:chExt cx="1650483" cy="990932"/>
          </a:xfrm>
          <a:solidFill>
            <a:schemeClr val="bg1">
              <a:lumMod val="85000"/>
            </a:schemeClr>
          </a:solidFill>
        </p:grpSpPr>
        <p:sp>
          <p:nvSpPr>
            <p:cNvPr id="27" name="PA-iSļîdé">
              <a:extLst>
                <a:ext uri="{FF2B5EF4-FFF2-40B4-BE49-F238E27FC236}">
                  <a16:creationId xmlns:a16="http://schemas.microsoft.com/office/drawing/2014/main" id="{EA359B44-A235-450A-9E03-974610B30F0D}"/>
                </a:ext>
              </a:extLst>
            </p:cNvPr>
            <p:cNvSpPr/>
            <p:nvPr>
              <p:custDataLst>
                <p:tags r:id="rId60"/>
              </p:custDataLst>
            </p:nvPr>
          </p:nvSpPr>
          <p:spPr bwMode="auto">
            <a:xfrm rot="8100000" flipH="1">
              <a:off x="4672271" y="1899389"/>
              <a:ext cx="862206" cy="862204"/>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8" name="PA-ïśliḍè">
              <a:extLst>
                <a:ext uri="{FF2B5EF4-FFF2-40B4-BE49-F238E27FC236}">
                  <a16:creationId xmlns:a16="http://schemas.microsoft.com/office/drawing/2014/main" id="{929BD662-686B-4DD5-B4C8-5ACD70C71C40}"/>
                </a:ext>
              </a:extLst>
            </p:cNvPr>
            <p:cNvSpPr/>
            <p:nvPr>
              <p:custDataLst>
                <p:tags r:id="rId61"/>
              </p:custDataLst>
            </p:nvPr>
          </p:nvSpPr>
          <p:spPr bwMode="auto">
            <a:xfrm>
              <a:off x="5331822" y="1835025"/>
              <a:ext cx="990932" cy="990932"/>
            </a:xfrm>
            <a:prstGeom prst="ellipse">
              <a:avLst/>
            </a:prstGeom>
            <a:grpFill/>
            <a:ln w="9525">
              <a:noFill/>
              <a:round/>
            </a:ln>
          </p:spPr>
          <p:txBody>
            <a:bodyPr anchor="ctr"/>
            <a:lstStyle/>
            <a:p>
              <a:pPr algn="ctr"/>
              <a:endParaRPr>
                <a:latin typeface="思源黑体 CN Light" panose="020B0300000000000000" pitchFamily="34" charset="-122"/>
              </a:endParaRPr>
            </a:p>
          </p:txBody>
        </p:sp>
      </p:grpSp>
      <p:grpSp>
        <p:nvGrpSpPr>
          <p:cNvPr id="29" name="PA-íṣḷiḓè">
            <a:extLst>
              <a:ext uri="{FF2B5EF4-FFF2-40B4-BE49-F238E27FC236}">
                <a16:creationId xmlns:a16="http://schemas.microsoft.com/office/drawing/2014/main" id="{0669CC9D-4FEC-4E50-B994-6CFDDBD2BE3F}"/>
              </a:ext>
            </a:extLst>
          </p:cNvPr>
          <p:cNvGrpSpPr/>
          <p:nvPr>
            <p:custDataLst>
              <p:tags r:id="rId7"/>
            </p:custDataLst>
          </p:nvPr>
        </p:nvGrpSpPr>
        <p:grpSpPr>
          <a:xfrm>
            <a:off x="8657793" y="2867531"/>
            <a:ext cx="2260943" cy="1341122"/>
            <a:chOff x="6414703" y="1981123"/>
            <a:chExt cx="1532523" cy="909045"/>
          </a:xfrm>
          <a:solidFill>
            <a:schemeClr val="bg1">
              <a:lumMod val="85000"/>
            </a:schemeClr>
          </a:solidFill>
        </p:grpSpPr>
        <p:sp>
          <p:nvSpPr>
            <p:cNvPr id="30" name="PA-ís1ïḑe">
              <a:extLst>
                <a:ext uri="{FF2B5EF4-FFF2-40B4-BE49-F238E27FC236}">
                  <a16:creationId xmlns:a16="http://schemas.microsoft.com/office/drawing/2014/main" id="{91C2A219-B9E4-4879-B85B-58A14418F973}"/>
                </a:ext>
              </a:extLst>
            </p:cNvPr>
            <p:cNvSpPr/>
            <p:nvPr>
              <p:custDataLst>
                <p:tags r:id="rId58"/>
              </p:custDataLst>
            </p:nvPr>
          </p:nvSpPr>
          <p:spPr bwMode="auto">
            <a:xfrm rot="8100000" flipH="1">
              <a:off x="6414703" y="2019786"/>
              <a:ext cx="831722" cy="831720"/>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1" name="PA-is1ïḑe">
              <a:extLst>
                <a:ext uri="{FF2B5EF4-FFF2-40B4-BE49-F238E27FC236}">
                  <a16:creationId xmlns:a16="http://schemas.microsoft.com/office/drawing/2014/main" id="{9D266E59-63D0-4085-9CA6-24EA3753AF5B}"/>
                </a:ext>
              </a:extLst>
            </p:cNvPr>
            <p:cNvSpPr/>
            <p:nvPr>
              <p:custDataLst>
                <p:tags r:id="rId59"/>
              </p:custDataLst>
            </p:nvPr>
          </p:nvSpPr>
          <p:spPr bwMode="auto">
            <a:xfrm>
              <a:off x="7038181" y="1981123"/>
              <a:ext cx="909045" cy="909045"/>
            </a:xfrm>
            <a:prstGeom prst="ellipse">
              <a:avLst/>
            </a:prstGeom>
            <a:grpFill/>
            <a:ln w="9525">
              <a:noFill/>
              <a:round/>
            </a:ln>
          </p:spPr>
          <p:txBody>
            <a:bodyPr anchor="ctr"/>
            <a:lstStyle/>
            <a:p>
              <a:pPr algn="ctr"/>
              <a:endParaRPr>
                <a:latin typeface="思源黑体 CN Light" panose="020B0300000000000000" pitchFamily="34" charset="-122"/>
              </a:endParaRPr>
            </a:p>
          </p:txBody>
        </p:sp>
      </p:grpSp>
      <p:sp>
        <p:nvSpPr>
          <p:cNvPr id="32" name="PA-íṧḷíḍè">
            <a:extLst>
              <a:ext uri="{FF2B5EF4-FFF2-40B4-BE49-F238E27FC236}">
                <a16:creationId xmlns:a16="http://schemas.microsoft.com/office/drawing/2014/main" id="{B78420AA-A46B-4C01-A5A8-BD6AAE66D43B}"/>
              </a:ext>
            </a:extLst>
          </p:cNvPr>
          <p:cNvSpPr/>
          <p:nvPr>
            <p:custDataLst>
              <p:tags r:id="rId8"/>
            </p:custDataLst>
          </p:nvPr>
        </p:nvSpPr>
        <p:spPr bwMode="auto">
          <a:xfrm>
            <a:off x="7526928" y="3004525"/>
            <a:ext cx="1067135" cy="1067135"/>
          </a:xfrm>
          <a:prstGeom prst="ellipse">
            <a:avLst/>
          </a:prstGeom>
          <a:solidFill>
            <a:srgbClr val="D5353A"/>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33" name="PA-íṡliḓe">
            <a:extLst>
              <a:ext uri="{FF2B5EF4-FFF2-40B4-BE49-F238E27FC236}">
                <a16:creationId xmlns:a16="http://schemas.microsoft.com/office/drawing/2014/main" id="{04DCBBF0-A00E-48C7-ACFE-C268892412CD}"/>
              </a:ext>
            </a:extLst>
          </p:cNvPr>
          <p:cNvGrpSpPr/>
          <p:nvPr>
            <p:custDataLst>
              <p:tags r:id="rId9"/>
            </p:custDataLst>
          </p:nvPr>
        </p:nvGrpSpPr>
        <p:grpSpPr>
          <a:xfrm>
            <a:off x="7815725" y="3274796"/>
            <a:ext cx="489543" cy="526565"/>
            <a:chOff x="4679950" y="2714626"/>
            <a:chExt cx="188913" cy="203200"/>
          </a:xfrm>
          <a:solidFill>
            <a:schemeClr val="bg1"/>
          </a:solidFill>
        </p:grpSpPr>
        <p:sp>
          <p:nvSpPr>
            <p:cNvPr id="34" name="PA-îsļïḋé">
              <a:extLst>
                <a:ext uri="{FF2B5EF4-FFF2-40B4-BE49-F238E27FC236}">
                  <a16:creationId xmlns:a16="http://schemas.microsoft.com/office/drawing/2014/main" id="{3E1ECBEE-284C-46C3-AD60-6576FF43EC67}"/>
                </a:ext>
              </a:extLst>
            </p:cNvPr>
            <p:cNvSpPr/>
            <p:nvPr>
              <p:custDataLst>
                <p:tags r:id="rId55"/>
              </p:custDataLst>
            </p:nvPr>
          </p:nvSpPr>
          <p:spPr bwMode="auto">
            <a:xfrm>
              <a:off x="4792663" y="2824163"/>
              <a:ext cx="76200" cy="93663"/>
            </a:xfrm>
            <a:custGeom>
              <a:avLst/>
              <a:gdLst/>
              <a:ahLst/>
              <a:cxnLst>
                <a:cxn ang="0">
                  <a:pos x="49" y="12"/>
                </a:cxn>
                <a:cxn ang="0">
                  <a:pos x="43" y="5"/>
                </a:cxn>
                <a:cxn ang="0">
                  <a:pos x="35" y="1"/>
                </a:cxn>
                <a:cxn ang="0">
                  <a:pos x="26" y="0"/>
                </a:cxn>
                <a:cxn ang="0">
                  <a:pos x="7" y="6"/>
                </a:cxn>
                <a:cxn ang="0">
                  <a:pos x="0" y="25"/>
                </a:cxn>
                <a:cxn ang="0">
                  <a:pos x="0" y="40"/>
                </a:cxn>
                <a:cxn ang="0">
                  <a:pos x="7" y="57"/>
                </a:cxn>
                <a:cxn ang="0">
                  <a:pos x="26" y="62"/>
                </a:cxn>
                <a:cxn ang="0">
                  <a:pos x="35" y="61"/>
                </a:cxn>
                <a:cxn ang="0">
                  <a:pos x="43" y="58"/>
                </a:cxn>
                <a:cxn ang="0">
                  <a:pos x="49" y="51"/>
                </a:cxn>
                <a:cxn ang="0">
                  <a:pos x="51" y="40"/>
                </a:cxn>
                <a:cxn ang="0">
                  <a:pos x="51" y="24"/>
                </a:cxn>
                <a:cxn ang="0">
                  <a:pos x="49" y="12"/>
                </a:cxn>
                <a:cxn ang="0">
                  <a:pos x="37" y="39"/>
                </a:cxn>
                <a:cxn ang="0">
                  <a:pos x="34" y="46"/>
                </a:cxn>
                <a:cxn ang="0">
                  <a:pos x="26" y="49"/>
                </a:cxn>
                <a:cxn ang="0">
                  <a:pos x="17" y="46"/>
                </a:cxn>
                <a:cxn ang="0">
                  <a:pos x="15" y="38"/>
                </a:cxn>
                <a:cxn ang="0">
                  <a:pos x="15" y="28"/>
                </a:cxn>
                <a:cxn ang="0">
                  <a:pos x="17" y="18"/>
                </a:cxn>
                <a:cxn ang="0">
                  <a:pos x="26" y="14"/>
                </a:cxn>
                <a:cxn ang="0">
                  <a:pos x="34" y="18"/>
                </a:cxn>
                <a:cxn ang="0">
                  <a:pos x="37" y="27"/>
                </a:cxn>
                <a:cxn ang="0">
                  <a:pos x="37" y="39"/>
                </a:cxn>
              </a:cxnLst>
              <a:rect l="0" t="0" r="r" b="b"/>
              <a:pathLst>
                <a:path w="51" h="62">
                  <a:moveTo>
                    <a:pt x="49" y="12"/>
                  </a:moveTo>
                  <a:cubicBezTo>
                    <a:pt x="47" y="9"/>
                    <a:pt x="45" y="7"/>
                    <a:pt x="43" y="5"/>
                  </a:cubicBezTo>
                  <a:cubicBezTo>
                    <a:pt x="40" y="3"/>
                    <a:pt x="38" y="2"/>
                    <a:pt x="35" y="1"/>
                  </a:cubicBezTo>
                  <a:cubicBezTo>
                    <a:pt x="32" y="0"/>
                    <a:pt x="29" y="0"/>
                    <a:pt x="26" y="0"/>
                  </a:cubicBezTo>
                  <a:cubicBezTo>
                    <a:pt x="18" y="0"/>
                    <a:pt x="12" y="2"/>
                    <a:pt x="7" y="6"/>
                  </a:cubicBezTo>
                  <a:cubicBezTo>
                    <a:pt x="2" y="10"/>
                    <a:pt x="0" y="17"/>
                    <a:pt x="0" y="25"/>
                  </a:cubicBezTo>
                  <a:cubicBezTo>
                    <a:pt x="0" y="40"/>
                    <a:pt x="0" y="40"/>
                    <a:pt x="0" y="40"/>
                  </a:cubicBezTo>
                  <a:cubicBezTo>
                    <a:pt x="0" y="47"/>
                    <a:pt x="2" y="53"/>
                    <a:pt x="7" y="57"/>
                  </a:cubicBezTo>
                  <a:cubicBezTo>
                    <a:pt x="12" y="61"/>
                    <a:pt x="18" y="62"/>
                    <a:pt x="26" y="62"/>
                  </a:cubicBezTo>
                  <a:cubicBezTo>
                    <a:pt x="29" y="62"/>
                    <a:pt x="32" y="62"/>
                    <a:pt x="35" y="61"/>
                  </a:cubicBezTo>
                  <a:cubicBezTo>
                    <a:pt x="38" y="61"/>
                    <a:pt x="41" y="59"/>
                    <a:pt x="43" y="58"/>
                  </a:cubicBezTo>
                  <a:cubicBezTo>
                    <a:pt x="45" y="56"/>
                    <a:pt x="47" y="53"/>
                    <a:pt x="49" y="51"/>
                  </a:cubicBezTo>
                  <a:cubicBezTo>
                    <a:pt x="50" y="48"/>
                    <a:pt x="51" y="44"/>
                    <a:pt x="51" y="40"/>
                  </a:cubicBezTo>
                  <a:cubicBezTo>
                    <a:pt x="51" y="24"/>
                    <a:pt x="51" y="24"/>
                    <a:pt x="51" y="24"/>
                  </a:cubicBezTo>
                  <a:cubicBezTo>
                    <a:pt x="51" y="19"/>
                    <a:pt x="50" y="15"/>
                    <a:pt x="49" y="12"/>
                  </a:cubicBezTo>
                  <a:close/>
                  <a:moveTo>
                    <a:pt x="37" y="39"/>
                  </a:moveTo>
                  <a:cubicBezTo>
                    <a:pt x="37" y="41"/>
                    <a:pt x="36" y="43"/>
                    <a:pt x="34" y="46"/>
                  </a:cubicBezTo>
                  <a:cubicBezTo>
                    <a:pt x="33" y="48"/>
                    <a:pt x="30" y="49"/>
                    <a:pt x="26" y="49"/>
                  </a:cubicBezTo>
                  <a:cubicBezTo>
                    <a:pt x="22" y="49"/>
                    <a:pt x="19" y="48"/>
                    <a:pt x="17" y="46"/>
                  </a:cubicBezTo>
                  <a:cubicBezTo>
                    <a:pt x="15" y="44"/>
                    <a:pt x="15" y="41"/>
                    <a:pt x="15" y="38"/>
                  </a:cubicBezTo>
                  <a:cubicBezTo>
                    <a:pt x="15" y="28"/>
                    <a:pt x="15" y="28"/>
                    <a:pt x="15" y="28"/>
                  </a:cubicBezTo>
                  <a:cubicBezTo>
                    <a:pt x="15" y="24"/>
                    <a:pt x="15" y="20"/>
                    <a:pt x="17" y="18"/>
                  </a:cubicBezTo>
                  <a:cubicBezTo>
                    <a:pt x="19" y="15"/>
                    <a:pt x="22" y="14"/>
                    <a:pt x="26" y="14"/>
                  </a:cubicBezTo>
                  <a:cubicBezTo>
                    <a:pt x="30" y="14"/>
                    <a:pt x="33" y="15"/>
                    <a:pt x="34" y="18"/>
                  </a:cubicBezTo>
                  <a:cubicBezTo>
                    <a:pt x="36" y="21"/>
                    <a:pt x="37" y="24"/>
                    <a:pt x="37" y="27"/>
                  </a:cubicBezTo>
                  <a:lnTo>
                    <a:pt x="37" y="39"/>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5" name="PA-iSľiďé">
              <a:extLst>
                <a:ext uri="{FF2B5EF4-FFF2-40B4-BE49-F238E27FC236}">
                  <a16:creationId xmlns:a16="http://schemas.microsoft.com/office/drawing/2014/main" id="{808AF0B8-EE2A-4EF7-963E-6D0EDA899642}"/>
                </a:ext>
              </a:extLst>
            </p:cNvPr>
            <p:cNvSpPr/>
            <p:nvPr>
              <p:custDataLst>
                <p:tags r:id="rId56"/>
              </p:custDataLst>
            </p:nvPr>
          </p:nvSpPr>
          <p:spPr bwMode="auto">
            <a:xfrm>
              <a:off x="4679950" y="2716213"/>
              <a:ext cx="77788" cy="95250"/>
            </a:xfrm>
            <a:custGeom>
              <a:avLst/>
              <a:gdLst/>
              <a:ahLst/>
              <a:cxnLst>
                <a:cxn ang="0">
                  <a:pos x="35" y="62"/>
                </a:cxn>
                <a:cxn ang="0">
                  <a:pos x="43" y="58"/>
                </a:cxn>
                <a:cxn ang="0">
                  <a:pos x="49" y="51"/>
                </a:cxn>
                <a:cxn ang="0">
                  <a:pos x="51" y="40"/>
                </a:cxn>
                <a:cxn ang="0">
                  <a:pos x="51" y="24"/>
                </a:cxn>
                <a:cxn ang="0">
                  <a:pos x="49" y="13"/>
                </a:cxn>
                <a:cxn ang="0">
                  <a:pos x="43" y="5"/>
                </a:cxn>
                <a:cxn ang="0">
                  <a:pos x="35" y="1"/>
                </a:cxn>
                <a:cxn ang="0">
                  <a:pos x="26" y="0"/>
                </a:cxn>
                <a:cxn ang="0">
                  <a:pos x="7" y="7"/>
                </a:cxn>
                <a:cxn ang="0">
                  <a:pos x="0" y="26"/>
                </a:cxn>
                <a:cxn ang="0">
                  <a:pos x="0" y="40"/>
                </a:cxn>
                <a:cxn ang="0">
                  <a:pos x="7" y="57"/>
                </a:cxn>
                <a:cxn ang="0">
                  <a:pos x="26" y="63"/>
                </a:cxn>
                <a:cxn ang="0">
                  <a:pos x="35" y="62"/>
                </a:cxn>
                <a:cxn ang="0">
                  <a:pos x="14" y="39"/>
                </a:cxn>
                <a:cxn ang="0">
                  <a:pos x="14" y="29"/>
                </a:cxn>
                <a:cxn ang="0">
                  <a:pos x="17" y="18"/>
                </a:cxn>
                <a:cxn ang="0">
                  <a:pos x="26" y="14"/>
                </a:cxn>
                <a:cxn ang="0">
                  <a:pos x="34" y="18"/>
                </a:cxn>
                <a:cxn ang="0">
                  <a:pos x="36" y="28"/>
                </a:cxn>
                <a:cxn ang="0">
                  <a:pos x="36" y="39"/>
                </a:cxn>
                <a:cxn ang="0">
                  <a:pos x="34" y="46"/>
                </a:cxn>
                <a:cxn ang="0">
                  <a:pos x="26" y="49"/>
                </a:cxn>
                <a:cxn ang="0">
                  <a:pos x="17" y="46"/>
                </a:cxn>
                <a:cxn ang="0">
                  <a:pos x="14" y="39"/>
                </a:cxn>
              </a:cxnLst>
              <a:rect l="0" t="0" r="r" b="b"/>
              <a:pathLst>
                <a:path w="51" h="63">
                  <a:moveTo>
                    <a:pt x="35" y="62"/>
                  </a:moveTo>
                  <a:cubicBezTo>
                    <a:pt x="38" y="61"/>
                    <a:pt x="41" y="60"/>
                    <a:pt x="43" y="58"/>
                  </a:cubicBezTo>
                  <a:cubicBezTo>
                    <a:pt x="45" y="56"/>
                    <a:pt x="47" y="54"/>
                    <a:pt x="49" y="51"/>
                  </a:cubicBezTo>
                  <a:cubicBezTo>
                    <a:pt x="50" y="48"/>
                    <a:pt x="51" y="45"/>
                    <a:pt x="51" y="40"/>
                  </a:cubicBezTo>
                  <a:cubicBezTo>
                    <a:pt x="51" y="24"/>
                    <a:pt x="51" y="24"/>
                    <a:pt x="51" y="24"/>
                  </a:cubicBezTo>
                  <a:cubicBezTo>
                    <a:pt x="51" y="20"/>
                    <a:pt x="50" y="16"/>
                    <a:pt x="49" y="13"/>
                  </a:cubicBezTo>
                  <a:cubicBezTo>
                    <a:pt x="47" y="10"/>
                    <a:pt x="45" y="7"/>
                    <a:pt x="43" y="5"/>
                  </a:cubicBezTo>
                  <a:cubicBezTo>
                    <a:pt x="40" y="3"/>
                    <a:pt x="38" y="2"/>
                    <a:pt x="35" y="1"/>
                  </a:cubicBezTo>
                  <a:cubicBezTo>
                    <a:pt x="32" y="1"/>
                    <a:pt x="29" y="0"/>
                    <a:pt x="26" y="0"/>
                  </a:cubicBezTo>
                  <a:cubicBezTo>
                    <a:pt x="18" y="0"/>
                    <a:pt x="12" y="2"/>
                    <a:pt x="7" y="7"/>
                  </a:cubicBezTo>
                  <a:cubicBezTo>
                    <a:pt x="2" y="11"/>
                    <a:pt x="0" y="17"/>
                    <a:pt x="0" y="26"/>
                  </a:cubicBezTo>
                  <a:cubicBezTo>
                    <a:pt x="0" y="40"/>
                    <a:pt x="0" y="40"/>
                    <a:pt x="0" y="40"/>
                  </a:cubicBezTo>
                  <a:cubicBezTo>
                    <a:pt x="0" y="48"/>
                    <a:pt x="2" y="54"/>
                    <a:pt x="7" y="57"/>
                  </a:cubicBezTo>
                  <a:cubicBezTo>
                    <a:pt x="12" y="61"/>
                    <a:pt x="18" y="63"/>
                    <a:pt x="26" y="63"/>
                  </a:cubicBezTo>
                  <a:cubicBezTo>
                    <a:pt x="29" y="63"/>
                    <a:pt x="32" y="62"/>
                    <a:pt x="35" y="62"/>
                  </a:cubicBezTo>
                  <a:close/>
                  <a:moveTo>
                    <a:pt x="14" y="39"/>
                  </a:moveTo>
                  <a:cubicBezTo>
                    <a:pt x="14" y="29"/>
                    <a:pt x="14" y="29"/>
                    <a:pt x="14" y="29"/>
                  </a:cubicBezTo>
                  <a:cubicBezTo>
                    <a:pt x="14" y="24"/>
                    <a:pt x="15" y="21"/>
                    <a:pt x="17" y="18"/>
                  </a:cubicBezTo>
                  <a:cubicBezTo>
                    <a:pt x="18" y="15"/>
                    <a:pt x="22" y="14"/>
                    <a:pt x="26" y="14"/>
                  </a:cubicBezTo>
                  <a:cubicBezTo>
                    <a:pt x="30" y="14"/>
                    <a:pt x="33" y="15"/>
                    <a:pt x="34" y="18"/>
                  </a:cubicBezTo>
                  <a:cubicBezTo>
                    <a:pt x="36" y="21"/>
                    <a:pt x="36" y="24"/>
                    <a:pt x="36" y="28"/>
                  </a:cubicBezTo>
                  <a:cubicBezTo>
                    <a:pt x="36" y="39"/>
                    <a:pt x="36" y="39"/>
                    <a:pt x="36" y="39"/>
                  </a:cubicBezTo>
                  <a:cubicBezTo>
                    <a:pt x="36" y="42"/>
                    <a:pt x="36" y="44"/>
                    <a:pt x="34" y="46"/>
                  </a:cubicBezTo>
                  <a:cubicBezTo>
                    <a:pt x="32" y="48"/>
                    <a:pt x="30" y="49"/>
                    <a:pt x="26" y="49"/>
                  </a:cubicBezTo>
                  <a:cubicBezTo>
                    <a:pt x="22" y="49"/>
                    <a:pt x="19" y="48"/>
                    <a:pt x="17" y="46"/>
                  </a:cubicBezTo>
                  <a:cubicBezTo>
                    <a:pt x="15" y="44"/>
                    <a:pt x="14" y="42"/>
                    <a:pt x="14" y="39"/>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6" name="PA-íšlîďe">
              <a:extLst>
                <a:ext uri="{FF2B5EF4-FFF2-40B4-BE49-F238E27FC236}">
                  <a16:creationId xmlns:a16="http://schemas.microsoft.com/office/drawing/2014/main" id="{902B668B-22B6-47F3-A482-CD89A0A40484}"/>
                </a:ext>
              </a:extLst>
            </p:cNvPr>
            <p:cNvSpPr/>
            <p:nvPr>
              <p:custDataLst>
                <p:tags r:id="rId57"/>
              </p:custDataLst>
            </p:nvPr>
          </p:nvSpPr>
          <p:spPr bwMode="auto">
            <a:xfrm>
              <a:off x="4710113" y="2714626"/>
              <a:ext cx="130175" cy="203200"/>
            </a:xfrm>
            <a:custGeom>
              <a:avLst/>
              <a:gdLst/>
              <a:ahLst/>
              <a:cxnLst>
                <a:cxn ang="0">
                  <a:pos x="86" y="1"/>
                </a:cxn>
                <a:cxn ang="0">
                  <a:pos x="83" y="0"/>
                </a:cxn>
                <a:cxn ang="0">
                  <a:pos x="72" y="0"/>
                </a:cxn>
                <a:cxn ang="0">
                  <a:pos x="68" y="1"/>
                </a:cxn>
                <a:cxn ang="0">
                  <a:pos x="65" y="5"/>
                </a:cxn>
                <a:cxn ang="0">
                  <a:pos x="2" y="128"/>
                </a:cxn>
                <a:cxn ang="0">
                  <a:pos x="1" y="133"/>
                </a:cxn>
                <a:cxn ang="0">
                  <a:pos x="4" y="134"/>
                </a:cxn>
                <a:cxn ang="0">
                  <a:pos x="15" y="134"/>
                </a:cxn>
                <a:cxn ang="0">
                  <a:pos x="18" y="133"/>
                </a:cxn>
                <a:cxn ang="0">
                  <a:pos x="21" y="129"/>
                </a:cxn>
                <a:cxn ang="0">
                  <a:pos x="84" y="6"/>
                </a:cxn>
                <a:cxn ang="0">
                  <a:pos x="86" y="1"/>
                </a:cxn>
              </a:cxnLst>
              <a:rect l="0" t="0" r="r" b="b"/>
              <a:pathLst>
                <a:path w="86" h="134">
                  <a:moveTo>
                    <a:pt x="86" y="1"/>
                  </a:moveTo>
                  <a:cubicBezTo>
                    <a:pt x="86" y="1"/>
                    <a:pt x="85" y="0"/>
                    <a:pt x="83" y="0"/>
                  </a:cubicBezTo>
                  <a:cubicBezTo>
                    <a:pt x="72" y="0"/>
                    <a:pt x="72" y="0"/>
                    <a:pt x="72" y="0"/>
                  </a:cubicBezTo>
                  <a:cubicBezTo>
                    <a:pt x="70" y="0"/>
                    <a:pt x="69" y="1"/>
                    <a:pt x="68" y="1"/>
                  </a:cubicBezTo>
                  <a:cubicBezTo>
                    <a:pt x="67" y="2"/>
                    <a:pt x="66" y="3"/>
                    <a:pt x="65" y="5"/>
                  </a:cubicBezTo>
                  <a:cubicBezTo>
                    <a:pt x="2" y="128"/>
                    <a:pt x="2" y="128"/>
                    <a:pt x="2" y="128"/>
                  </a:cubicBezTo>
                  <a:cubicBezTo>
                    <a:pt x="1" y="131"/>
                    <a:pt x="0" y="132"/>
                    <a:pt x="1" y="133"/>
                  </a:cubicBezTo>
                  <a:cubicBezTo>
                    <a:pt x="1" y="134"/>
                    <a:pt x="2" y="134"/>
                    <a:pt x="4" y="134"/>
                  </a:cubicBezTo>
                  <a:cubicBezTo>
                    <a:pt x="15" y="134"/>
                    <a:pt x="15" y="134"/>
                    <a:pt x="15" y="134"/>
                  </a:cubicBezTo>
                  <a:cubicBezTo>
                    <a:pt x="16" y="134"/>
                    <a:pt x="17" y="134"/>
                    <a:pt x="18" y="133"/>
                  </a:cubicBezTo>
                  <a:cubicBezTo>
                    <a:pt x="19" y="133"/>
                    <a:pt x="20" y="131"/>
                    <a:pt x="21" y="129"/>
                  </a:cubicBezTo>
                  <a:cubicBezTo>
                    <a:pt x="84" y="6"/>
                    <a:pt x="84" y="6"/>
                    <a:pt x="84" y="6"/>
                  </a:cubicBezTo>
                  <a:cubicBezTo>
                    <a:pt x="85" y="4"/>
                    <a:pt x="86" y="2"/>
                    <a:pt x="86" y="1"/>
                  </a:cubicBezTo>
                  <a:close/>
                </a:path>
              </a:pathLst>
            </a:custGeom>
            <a:grpFill/>
            <a:ln w="9525">
              <a:noFill/>
              <a:round/>
            </a:ln>
          </p:spPr>
          <p:txBody>
            <a:bodyPr anchor="ctr"/>
            <a:lstStyle/>
            <a:p>
              <a:pPr algn="ctr"/>
              <a:endParaRPr>
                <a:latin typeface="思源黑体 CN Light" panose="020B0300000000000000" pitchFamily="34" charset="-122"/>
              </a:endParaRPr>
            </a:p>
          </p:txBody>
        </p:sp>
      </p:grpSp>
      <p:grpSp>
        <p:nvGrpSpPr>
          <p:cNvPr id="37" name="PA-ïS1iďê">
            <a:extLst>
              <a:ext uri="{FF2B5EF4-FFF2-40B4-BE49-F238E27FC236}">
                <a16:creationId xmlns:a16="http://schemas.microsoft.com/office/drawing/2014/main" id="{6453516D-0BF4-4516-BCB6-0D0CCE10623A}"/>
              </a:ext>
            </a:extLst>
          </p:cNvPr>
          <p:cNvGrpSpPr/>
          <p:nvPr>
            <p:custDataLst>
              <p:tags r:id="rId10"/>
            </p:custDataLst>
          </p:nvPr>
        </p:nvGrpSpPr>
        <p:grpSpPr>
          <a:xfrm>
            <a:off x="1689451" y="3301831"/>
            <a:ext cx="994285" cy="578069"/>
            <a:chOff x="4606925" y="2349501"/>
            <a:chExt cx="341313" cy="198438"/>
          </a:xfrm>
          <a:solidFill>
            <a:schemeClr val="bg1"/>
          </a:solidFill>
        </p:grpSpPr>
        <p:sp>
          <p:nvSpPr>
            <p:cNvPr id="38" name="PA-îsḷîḓê">
              <a:extLst>
                <a:ext uri="{FF2B5EF4-FFF2-40B4-BE49-F238E27FC236}">
                  <a16:creationId xmlns:a16="http://schemas.microsoft.com/office/drawing/2014/main" id="{74AA3A49-38FB-48C8-AD42-AD07ED9C138C}"/>
                </a:ext>
              </a:extLst>
            </p:cNvPr>
            <p:cNvSpPr/>
            <p:nvPr>
              <p:custDataLst>
                <p:tags r:id="rId46"/>
              </p:custDataLst>
            </p:nvPr>
          </p:nvSpPr>
          <p:spPr bwMode="auto">
            <a:xfrm>
              <a:off x="4779963" y="2466976"/>
              <a:ext cx="1588" cy="1588"/>
            </a:xfrm>
            <a:prstGeom prst="rect">
              <a:avLst/>
            </a:prstGeom>
            <a:grpFill/>
            <a:ln w="9525">
              <a:noFill/>
              <a:miter lim="800000"/>
            </a:ln>
          </p:spPr>
          <p:txBody>
            <a:bodyPr anchor="ctr"/>
            <a:lstStyle/>
            <a:p>
              <a:pPr algn="ctr"/>
              <a:endParaRPr>
                <a:latin typeface="思源黑体 CN Light" panose="020B0300000000000000" pitchFamily="34" charset="-122"/>
              </a:endParaRPr>
            </a:p>
          </p:txBody>
        </p:sp>
        <p:sp>
          <p:nvSpPr>
            <p:cNvPr id="39" name="PA-îśľíḋe">
              <a:extLst>
                <a:ext uri="{FF2B5EF4-FFF2-40B4-BE49-F238E27FC236}">
                  <a16:creationId xmlns:a16="http://schemas.microsoft.com/office/drawing/2014/main" id="{293CE7AA-F6DA-48B0-94DA-7F7AF046B2FC}"/>
                </a:ext>
              </a:extLst>
            </p:cNvPr>
            <p:cNvSpPr/>
            <p:nvPr>
              <p:custDataLst>
                <p:tags r:id="rId47"/>
              </p:custDataLst>
            </p:nvPr>
          </p:nvSpPr>
          <p:spPr bwMode="auto">
            <a:xfrm>
              <a:off x="4754563" y="2511426"/>
              <a:ext cx="23813" cy="31750"/>
            </a:xfrm>
            <a:custGeom>
              <a:avLst/>
              <a:gdLst/>
              <a:ahLst/>
              <a:cxnLst>
                <a:cxn ang="0">
                  <a:pos x="16" y="3"/>
                </a:cxn>
                <a:cxn ang="0">
                  <a:pos x="14" y="1"/>
                </a:cxn>
                <a:cxn ang="0">
                  <a:pos x="12" y="0"/>
                </a:cxn>
                <a:cxn ang="0">
                  <a:pos x="6" y="4"/>
                </a:cxn>
                <a:cxn ang="0">
                  <a:pos x="5" y="6"/>
                </a:cxn>
                <a:cxn ang="0">
                  <a:pos x="2" y="12"/>
                </a:cxn>
                <a:cxn ang="0">
                  <a:pos x="1" y="16"/>
                </a:cxn>
                <a:cxn ang="0">
                  <a:pos x="1" y="19"/>
                </a:cxn>
                <a:cxn ang="0">
                  <a:pos x="3" y="21"/>
                </a:cxn>
                <a:cxn ang="0">
                  <a:pos x="3" y="21"/>
                </a:cxn>
                <a:cxn ang="0">
                  <a:pos x="5" y="21"/>
                </a:cxn>
                <a:cxn ang="0">
                  <a:pos x="11" y="18"/>
                </a:cxn>
                <a:cxn ang="0">
                  <a:pos x="15" y="10"/>
                </a:cxn>
                <a:cxn ang="0">
                  <a:pos x="15" y="10"/>
                </a:cxn>
                <a:cxn ang="0">
                  <a:pos x="16" y="6"/>
                </a:cxn>
                <a:cxn ang="0">
                  <a:pos x="16" y="3"/>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0" name="PA-ïṣḻïḍè">
              <a:extLst>
                <a:ext uri="{FF2B5EF4-FFF2-40B4-BE49-F238E27FC236}">
                  <a16:creationId xmlns:a16="http://schemas.microsoft.com/office/drawing/2014/main" id="{7ACD6D83-F683-46BA-A3DF-420F2DCBED97}"/>
                </a:ext>
              </a:extLst>
            </p:cNvPr>
            <p:cNvSpPr/>
            <p:nvPr>
              <p:custDataLst>
                <p:tags r:id="rId48"/>
              </p:custDataLst>
            </p:nvPr>
          </p:nvSpPr>
          <p:spPr bwMode="auto">
            <a:xfrm>
              <a:off x="4733925" y="2487613"/>
              <a:ext cx="31750" cy="46038"/>
            </a:xfrm>
            <a:custGeom>
              <a:avLst/>
              <a:gdLst/>
              <a:ahLst/>
              <a:cxnLst>
                <a:cxn ang="0">
                  <a:pos x="20" y="10"/>
                </a:cxn>
                <a:cxn ang="0">
                  <a:pos x="21" y="10"/>
                </a:cxn>
                <a:cxn ang="0">
                  <a:pos x="21" y="7"/>
                </a:cxn>
                <a:cxn ang="0">
                  <a:pos x="21" y="3"/>
                </a:cxn>
                <a:cxn ang="0">
                  <a:pos x="18" y="0"/>
                </a:cxn>
                <a:cxn ang="0">
                  <a:pos x="16" y="0"/>
                </a:cxn>
                <a:cxn ang="0">
                  <a:pos x="10" y="3"/>
                </a:cxn>
                <a:cxn ang="0">
                  <a:pos x="1" y="21"/>
                </a:cxn>
                <a:cxn ang="0">
                  <a:pos x="1" y="27"/>
                </a:cxn>
                <a:cxn ang="0">
                  <a:pos x="4" y="29"/>
                </a:cxn>
                <a:cxn ang="0">
                  <a:pos x="6" y="30"/>
                </a:cxn>
                <a:cxn ang="0">
                  <a:pos x="13" y="27"/>
                </a:cxn>
                <a:cxn ang="0">
                  <a:pos x="15" y="21"/>
                </a:cxn>
                <a:cxn ang="0">
                  <a:pos x="20" y="10"/>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1" name="PA-ïṩḻíḓé">
              <a:extLst>
                <a:ext uri="{FF2B5EF4-FFF2-40B4-BE49-F238E27FC236}">
                  <a16:creationId xmlns:a16="http://schemas.microsoft.com/office/drawing/2014/main" id="{02CBE9B8-116D-44E4-A399-8130233E7970}"/>
                </a:ext>
              </a:extLst>
            </p:cNvPr>
            <p:cNvSpPr/>
            <p:nvPr>
              <p:custDataLst>
                <p:tags r:id="rId49"/>
              </p:custDataLst>
            </p:nvPr>
          </p:nvSpPr>
          <p:spPr bwMode="auto">
            <a:xfrm>
              <a:off x="4697413" y="2471738"/>
              <a:ext cx="20638" cy="31750"/>
            </a:xfrm>
            <a:custGeom>
              <a:avLst/>
              <a:gdLst/>
              <a:ahLst/>
              <a:cxnLst>
                <a:cxn ang="0">
                  <a:pos x="14" y="8"/>
                </a:cxn>
                <a:cxn ang="0">
                  <a:pos x="13" y="3"/>
                </a:cxn>
                <a:cxn ang="0">
                  <a:pos x="9" y="0"/>
                </a:cxn>
                <a:cxn ang="0">
                  <a:pos x="9" y="0"/>
                </a:cxn>
                <a:cxn ang="0">
                  <a:pos x="8" y="0"/>
                </a:cxn>
                <a:cxn ang="0">
                  <a:pos x="4" y="2"/>
                </a:cxn>
                <a:cxn ang="0">
                  <a:pos x="1" y="6"/>
                </a:cxn>
                <a:cxn ang="0">
                  <a:pos x="1" y="6"/>
                </a:cxn>
                <a:cxn ang="0">
                  <a:pos x="0" y="11"/>
                </a:cxn>
                <a:cxn ang="0">
                  <a:pos x="0" y="13"/>
                </a:cxn>
                <a:cxn ang="0">
                  <a:pos x="1" y="18"/>
                </a:cxn>
                <a:cxn ang="0">
                  <a:pos x="5" y="20"/>
                </a:cxn>
                <a:cxn ang="0">
                  <a:pos x="6" y="21"/>
                </a:cxn>
                <a:cxn ang="0">
                  <a:pos x="11" y="18"/>
                </a:cxn>
                <a:cxn ang="0">
                  <a:pos x="14" y="9"/>
                </a:cxn>
                <a:cxn ang="0">
                  <a:pos x="14" y="8"/>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2" name="PA-îşlîḍé">
              <a:extLst>
                <a:ext uri="{FF2B5EF4-FFF2-40B4-BE49-F238E27FC236}">
                  <a16:creationId xmlns:a16="http://schemas.microsoft.com/office/drawing/2014/main" id="{F84D866A-2301-4BA2-B8B2-7C0C3E6C2C97}"/>
                </a:ext>
              </a:extLst>
            </p:cNvPr>
            <p:cNvSpPr/>
            <p:nvPr>
              <p:custDataLst>
                <p:tags r:id="rId50"/>
              </p:custDataLst>
            </p:nvPr>
          </p:nvSpPr>
          <p:spPr bwMode="auto">
            <a:xfrm>
              <a:off x="4714875" y="2479676"/>
              <a:ext cx="26988" cy="39688"/>
            </a:xfrm>
            <a:custGeom>
              <a:avLst/>
              <a:gdLst/>
              <a:ahLst/>
              <a:cxnLst>
                <a:cxn ang="0">
                  <a:pos x="18" y="7"/>
                </a:cxn>
                <a:cxn ang="0">
                  <a:pos x="17" y="3"/>
                </a:cxn>
                <a:cxn ang="0">
                  <a:pos x="15" y="1"/>
                </a:cxn>
                <a:cxn ang="0">
                  <a:pos x="15" y="1"/>
                </a:cxn>
                <a:cxn ang="0">
                  <a:pos x="13" y="0"/>
                </a:cxn>
                <a:cxn ang="0">
                  <a:pos x="6" y="5"/>
                </a:cxn>
                <a:cxn ang="0">
                  <a:pos x="6" y="5"/>
                </a:cxn>
                <a:cxn ang="0">
                  <a:pos x="1" y="16"/>
                </a:cxn>
                <a:cxn ang="0">
                  <a:pos x="0" y="20"/>
                </a:cxn>
                <a:cxn ang="0">
                  <a:pos x="1" y="24"/>
                </a:cxn>
                <a:cxn ang="0">
                  <a:pos x="3" y="26"/>
                </a:cxn>
                <a:cxn ang="0">
                  <a:pos x="3" y="26"/>
                </a:cxn>
                <a:cxn ang="0">
                  <a:pos x="5" y="26"/>
                </a:cxn>
                <a:cxn ang="0">
                  <a:pos x="11" y="23"/>
                </a:cxn>
                <a:cxn ang="0">
                  <a:pos x="17" y="11"/>
                </a:cxn>
                <a:cxn ang="0">
                  <a:pos x="18" y="7"/>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3" name="PA-ïṣḻîḓe">
              <a:extLst>
                <a:ext uri="{FF2B5EF4-FFF2-40B4-BE49-F238E27FC236}">
                  <a16:creationId xmlns:a16="http://schemas.microsoft.com/office/drawing/2014/main" id="{F567AB5D-9043-4B0B-BB57-97E3A5B88CAB}"/>
                </a:ext>
              </a:extLst>
            </p:cNvPr>
            <p:cNvSpPr/>
            <p:nvPr>
              <p:custDataLst>
                <p:tags r:id="rId51"/>
              </p:custDataLst>
            </p:nvPr>
          </p:nvSpPr>
          <p:spPr bwMode="auto">
            <a:xfrm>
              <a:off x="4606925" y="2352676"/>
              <a:ext cx="76200" cy="122238"/>
            </a:xfrm>
            <a:custGeom>
              <a:avLst/>
              <a:gdLst/>
              <a:ahLst/>
              <a:cxnLst>
                <a:cxn ang="0">
                  <a:pos x="26" y="66"/>
                </a:cxn>
                <a:cxn ang="0">
                  <a:pos x="50" y="13"/>
                </a:cxn>
                <a:cxn ang="0">
                  <a:pos x="29" y="0"/>
                </a:cxn>
                <a:cxn ang="0">
                  <a:pos x="1" y="65"/>
                </a:cxn>
                <a:cxn ang="0">
                  <a:pos x="25" y="78"/>
                </a:cxn>
                <a:cxn ang="0">
                  <a:pos x="36" y="73"/>
                </a:cxn>
                <a:cxn ang="0">
                  <a:pos x="33" y="71"/>
                </a:cxn>
                <a:cxn ang="0">
                  <a:pos x="26" y="66"/>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4" name="PA-î$ľîde">
              <a:extLst>
                <a:ext uri="{FF2B5EF4-FFF2-40B4-BE49-F238E27FC236}">
                  <a16:creationId xmlns:a16="http://schemas.microsoft.com/office/drawing/2014/main" id="{F6C019E1-2098-4F54-9202-CD66338F624E}"/>
                </a:ext>
              </a:extLst>
            </p:cNvPr>
            <p:cNvSpPr/>
            <p:nvPr>
              <p:custDataLst>
                <p:tags r:id="rId52"/>
              </p:custDataLst>
            </p:nvPr>
          </p:nvSpPr>
          <p:spPr bwMode="auto">
            <a:xfrm>
              <a:off x="4868863" y="2349501"/>
              <a:ext cx="79375" cy="120650"/>
            </a:xfrm>
            <a:custGeom>
              <a:avLst/>
              <a:gdLst/>
              <a:ahLst/>
              <a:cxnLst>
                <a:cxn ang="0">
                  <a:pos x="21" y="0"/>
                </a:cxn>
                <a:cxn ang="0">
                  <a:pos x="0" y="14"/>
                </a:cxn>
                <a:cxn ang="0">
                  <a:pos x="24" y="64"/>
                </a:cxn>
                <a:cxn ang="0">
                  <a:pos x="17" y="70"/>
                </a:cxn>
                <a:cxn ang="0">
                  <a:pos x="14" y="72"/>
                </a:cxn>
                <a:cxn ang="0">
                  <a:pos x="25" y="76"/>
                </a:cxn>
                <a:cxn ang="0">
                  <a:pos x="50" y="63"/>
                </a:cxn>
                <a:cxn ang="0">
                  <a:pos x="21" y="0"/>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5" name="PA-íšḷiḋè">
              <a:extLst>
                <a:ext uri="{FF2B5EF4-FFF2-40B4-BE49-F238E27FC236}">
                  <a16:creationId xmlns:a16="http://schemas.microsoft.com/office/drawing/2014/main" id="{2B08C0E4-7778-4692-A97B-2364B449502B}"/>
                </a:ext>
              </a:extLst>
            </p:cNvPr>
            <p:cNvSpPr/>
            <p:nvPr>
              <p:custDataLst>
                <p:tags r:id="rId53"/>
              </p:custDataLst>
            </p:nvPr>
          </p:nvSpPr>
          <p:spPr bwMode="auto">
            <a:xfrm>
              <a:off x="4700588" y="2371726"/>
              <a:ext cx="193675" cy="176213"/>
            </a:xfrm>
            <a:custGeom>
              <a:avLst/>
              <a:gdLst/>
              <a:ahLst/>
              <a:cxnLst>
                <a:cxn ang="0">
                  <a:pos x="117" y="61"/>
                </a:cxn>
                <a:cxn ang="0">
                  <a:pos x="118" y="58"/>
                </a:cxn>
                <a:cxn ang="0">
                  <a:pos x="111" y="8"/>
                </a:cxn>
                <a:cxn ang="0">
                  <a:pos x="58" y="0"/>
                </a:cxn>
                <a:cxn ang="0">
                  <a:pos x="23" y="5"/>
                </a:cxn>
                <a:cxn ang="0">
                  <a:pos x="17" y="8"/>
                </a:cxn>
                <a:cxn ang="0">
                  <a:pos x="1" y="24"/>
                </a:cxn>
                <a:cxn ang="0">
                  <a:pos x="24" y="28"/>
                </a:cxn>
                <a:cxn ang="0">
                  <a:pos x="31" y="22"/>
                </a:cxn>
                <a:cxn ang="0">
                  <a:pos x="51" y="23"/>
                </a:cxn>
                <a:cxn ang="0">
                  <a:pos x="93" y="51"/>
                </a:cxn>
                <a:cxn ang="0">
                  <a:pos x="116" y="69"/>
                </a:cxn>
                <a:cxn ang="0">
                  <a:pos x="116" y="72"/>
                </a:cxn>
                <a:cxn ang="0">
                  <a:pos x="113" y="76"/>
                </a:cxn>
                <a:cxn ang="0">
                  <a:pos x="109" y="76"/>
                </a:cxn>
                <a:cxn ang="0">
                  <a:pos x="103" y="72"/>
                </a:cxn>
                <a:cxn ang="0">
                  <a:pos x="99" y="70"/>
                </a:cxn>
                <a:cxn ang="0">
                  <a:pos x="73" y="59"/>
                </a:cxn>
                <a:cxn ang="0">
                  <a:pos x="101" y="78"/>
                </a:cxn>
                <a:cxn ang="0">
                  <a:pos x="103" y="83"/>
                </a:cxn>
                <a:cxn ang="0">
                  <a:pos x="100" y="88"/>
                </a:cxn>
                <a:cxn ang="0">
                  <a:pos x="96" y="88"/>
                </a:cxn>
                <a:cxn ang="0">
                  <a:pos x="79" y="79"/>
                </a:cxn>
                <a:cxn ang="0">
                  <a:pos x="71" y="74"/>
                </a:cxn>
                <a:cxn ang="0">
                  <a:pos x="66" y="75"/>
                </a:cxn>
                <a:cxn ang="0">
                  <a:pos x="69" y="80"/>
                </a:cxn>
                <a:cxn ang="0">
                  <a:pos x="83" y="88"/>
                </a:cxn>
                <a:cxn ang="0">
                  <a:pos x="86" y="92"/>
                </a:cxn>
                <a:cxn ang="0">
                  <a:pos x="86" y="98"/>
                </a:cxn>
                <a:cxn ang="0">
                  <a:pos x="82" y="100"/>
                </a:cxn>
                <a:cxn ang="0">
                  <a:pos x="79" y="99"/>
                </a:cxn>
                <a:cxn ang="0">
                  <a:pos x="71" y="95"/>
                </a:cxn>
                <a:cxn ang="0">
                  <a:pos x="62" y="91"/>
                </a:cxn>
                <a:cxn ang="0">
                  <a:pos x="59" y="96"/>
                </a:cxn>
                <a:cxn ang="0">
                  <a:pos x="69" y="101"/>
                </a:cxn>
                <a:cxn ang="0">
                  <a:pos x="71" y="106"/>
                </a:cxn>
                <a:cxn ang="0">
                  <a:pos x="69" y="110"/>
                </a:cxn>
                <a:cxn ang="0">
                  <a:pos x="67" y="110"/>
                </a:cxn>
                <a:cxn ang="0">
                  <a:pos x="65" y="110"/>
                </a:cxn>
                <a:cxn ang="0">
                  <a:pos x="51" y="110"/>
                </a:cxn>
                <a:cxn ang="0">
                  <a:pos x="63" y="116"/>
                </a:cxn>
                <a:cxn ang="0">
                  <a:pos x="63" y="116"/>
                </a:cxn>
                <a:cxn ang="0">
                  <a:pos x="63" y="116"/>
                </a:cxn>
                <a:cxn ang="0">
                  <a:pos x="69" y="117"/>
                </a:cxn>
                <a:cxn ang="0">
                  <a:pos x="76" y="112"/>
                </a:cxn>
                <a:cxn ang="0">
                  <a:pos x="77" y="106"/>
                </a:cxn>
                <a:cxn ang="0">
                  <a:pos x="82" y="106"/>
                </a:cxn>
                <a:cxn ang="0">
                  <a:pos x="82" y="106"/>
                </a:cxn>
                <a:cxn ang="0">
                  <a:pos x="91" y="102"/>
                </a:cxn>
                <a:cxn ang="0">
                  <a:pos x="93" y="94"/>
                </a:cxn>
                <a:cxn ang="0">
                  <a:pos x="102" y="94"/>
                </a:cxn>
                <a:cxn ang="0">
                  <a:pos x="110" y="83"/>
                </a:cxn>
                <a:cxn ang="0">
                  <a:pos x="111" y="83"/>
                </a:cxn>
                <a:cxn ang="0">
                  <a:pos x="117" y="81"/>
                </a:cxn>
                <a:cxn ang="0">
                  <a:pos x="122" y="74"/>
                </a:cxn>
                <a:cxn ang="0">
                  <a:pos x="121" y="65"/>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6" name="PA-îṥľïḓè">
              <a:extLst>
                <a:ext uri="{FF2B5EF4-FFF2-40B4-BE49-F238E27FC236}">
                  <a16:creationId xmlns:a16="http://schemas.microsoft.com/office/drawing/2014/main" id="{93929A07-7A4E-46D7-89F9-BF4AE81FC0E1}"/>
                </a:ext>
              </a:extLst>
            </p:cNvPr>
            <p:cNvSpPr/>
            <p:nvPr>
              <p:custDataLst>
                <p:tags r:id="rId54"/>
              </p:custDataLst>
            </p:nvPr>
          </p:nvSpPr>
          <p:spPr bwMode="auto">
            <a:xfrm>
              <a:off x="4656138" y="2382838"/>
              <a:ext cx="53975" cy="98425"/>
            </a:xfrm>
            <a:custGeom>
              <a:avLst/>
              <a:gdLst/>
              <a:ahLst/>
              <a:cxnLst>
                <a:cxn ang="0">
                  <a:pos x="20" y="53"/>
                </a:cxn>
                <a:cxn ang="0">
                  <a:pos x="17" y="51"/>
                </a:cxn>
                <a:cxn ang="0">
                  <a:pos x="16" y="50"/>
                </a:cxn>
                <a:cxn ang="0">
                  <a:pos x="15" y="49"/>
                </a:cxn>
                <a:cxn ang="0">
                  <a:pos x="6" y="45"/>
                </a:cxn>
                <a:cxn ang="0">
                  <a:pos x="14" y="16"/>
                </a:cxn>
                <a:cxn ang="0">
                  <a:pos x="20" y="8"/>
                </a:cxn>
                <a:cxn ang="0">
                  <a:pos x="21" y="7"/>
                </a:cxn>
                <a:cxn ang="0">
                  <a:pos x="25" y="7"/>
                </a:cxn>
                <a:cxn ang="0">
                  <a:pos x="31" y="9"/>
                </a:cxn>
                <a:cxn ang="0">
                  <a:pos x="36" y="3"/>
                </a:cxn>
                <a:cxn ang="0">
                  <a:pos x="35" y="3"/>
                </a:cxn>
                <a:cxn ang="0">
                  <a:pos x="26" y="1"/>
                </a:cxn>
                <a:cxn ang="0">
                  <a:pos x="23" y="0"/>
                </a:cxn>
                <a:cxn ang="0">
                  <a:pos x="22" y="0"/>
                </a:cxn>
                <a:cxn ang="0">
                  <a:pos x="22" y="0"/>
                </a:cxn>
                <a:cxn ang="0">
                  <a:pos x="22" y="0"/>
                </a:cxn>
                <a:cxn ang="0">
                  <a:pos x="19" y="0"/>
                </a:cxn>
                <a:cxn ang="0">
                  <a:pos x="9" y="13"/>
                </a:cxn>
                <a:cxn ang="0">
                  <a:pos x="0" y="46"/>
                </a:cxn>
                <a:cxn ang="0">
                  <a:pos x="0" y="47"/>
                </a:cxn>
                <a:cxn ang="0">
                  <a:pos x="2" y="50"/>
                </a:cxn>
                <a:cxn ang="0">
                  <a:pos x="5" y="51"/>
                </a:cxn>
                <a:cxn ang="0">
                  <a:pos x="13" y="55"/>
                </a:cxn>
                <a:cxn ang="0">
                  <a:pos x="13" y="55"/>
                </a:cxn>
                <a:cxn ang="0">
                  <a:pos x="17" y="59"/>
                </a:cxn>
                <a:cxn ang="0">
                  <a:pos x="25" y="66"/>
                </a:cxn>
                <a:cxn ang="0">
                  <a:pos x="27" y="60"/>
                </a:cxn>
                <a:cxn ang="0">
                  <a:pos x="20" y="53"/>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47" name="PA-ísľiḓê">
            <a:extLst>
              <a:ext uri="{FF2B5EF4-FFF2-40B4-BE49-F238E27FC236}">
                <a16:creationId xmlns:a16="http://schemas.microsoft.com/office/drawing/2014/main" id="{256322AE-4934-4025-A1F1-053DD8A3CDCB}"/>
              </a:ext>
            </a:extLst>
          </p:cNvPr>
          <p:cNvSpPr/>
          <p:nvPr>
            <p:custDataLst>
              <p:tags r:id="rId11"/>
            </p:custDataLst>
          </p:nvPr>
        </p:nvSpPr>
        <p:spPr bwMode="auto">
          <a:xfrm>
            <a:off x="9820849" y="3110760"/>
            <a:ext cx="854662" cy="854662"/>
          </a:xfrm>
          <a:prstGeom prst="ellipse">
            <a:avLst/>
          </a:prstGeom>
          <a:solidFill>
            <a:srgbClr val="FBB805"/>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48" name="PA-i$líḋé">
            <a:extLst>
              <a:ext uri="{FF2B5EF4-FFF2-40B4-BE49-F238E27FC236}">
                <a16:creationId xmlns:a16="http://schemas.microsoft.com/office/drawing/2014/main" id="{E958F716-90C8-46D5-93B4-5BA65220CBDA}"/>
              </a:ext>
            </a:extLst>
          </p:cNvPr>
          <p:cNvGrpSpPr/>
          <p:nvPr>
            <p:custDataLst>
              <p:tags r:id="rId12"/>
            </p:custDataLst>
          </p:nvPr>
        </p:nvGrpSpPr>
        <p:grpSpPr>
          <a:xfrm>
            <a:off x="10019091" y="3373708"/>
            <a:ext cx="458208" cy="328771"/>
            <a:chOff x="4192588" y="2719388"/>
            <a:chExt cx="280988" cy="201613"/>
          </a:xfrm>
          <a:solidFill>
            <a:schemeClr val="bg1"/>
          </a:solidFill>
        </p:grpSpPr>
        <p:sp>
          <p:nvSpPr>
            <p:cNvPr id="49" name="PA-î$ḻîḋé">
              <a:extLst>
                <a:ext uri="{FF2B5EF4-FFF2-40B4-BE49-F238E27FC236}">
                  <a16:creationId xmlns:a16="http://schemas.microsoft.com/office/drawing/2014/main" id="{29B5FD25-D4D2-4860-9821-BD4A5E27D6F7}"/>
                </a:ext>
              </a:extLst>
            </p:cNvPr>
            <p:cNvSpPr/>
            <p:nvPr>
              <p:custDataLst>
                <p:tags r:id="rId43"/>
              </p:custDataLst>
            </p:nvPr>
          </p:nvSpPr>
          <p:spPr bwMode="auto">
            <a:xfrm>
              <a:off x="4192588" y="2762251"/>
              <a:ext cx="77788" cy="73025"/>
            </a:xfrm>
            <a:custGeom>
              <a:avLst/>
              <a:gdLst/>
              <a:ahLst/>
              <a:cxnLst>
                <a:cxn ang="0">
                  <a:pos x="32" y="0"/>
                </a:cxn>
                <a:cxn ang="0">
                  <a:pos x="0" y="31"/>
                </a:cxn>
                <a:cxn ang="0">
                  <a:pos x="0" y="46"/>
                </a:cxn>
                <a:cxn ang="0">
                  <a:pos x="32" y="15"/>
                </a:cxn>
                <a:cxn ang="0">
                  <a:pos x="41" y="25"/>
                </a:cxn>
                <a:cxn ang="0">
                  <a:pos x="49" y="17"/>
                </a:cxn>
                <a:cxn ang="0">
                  <a:pos x="32" y="0"/>
                </a:cxn>
              </a:cxnLst>
              <a:rect l="0" t="0" r="r" b="b"/>
              <a:pathLst>
                <a:path w="49" h="46">
                  <a:moveTo>
                    <a:pt x="32" y="0"/>
                  </a:moveTo>
                  <a:lnTo>
                    <a:pt x="0" y="31"/>
                  </a:lnTo>
                  <a:lnTo>
                    <a:pt x="0" y="46"/>
                  </a:lnTo>
                  <a:lnTo>
                    <a:pt x="32" y="15"/>
                  </a:lnTo>
                  <a:lnTo>
                    <a:pt x="41" y="25"/>
                  </a:lnTo>
                  <a:lnTo>
                    <a:pt x="49" y="17"/>
                  </a:lnTo>
                  <a:lnTo>
                    <a:pt x="32" y="0"/>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0" name="PA-íśḷîḋe">
              <a:extLst>
                <a:ext uri="{FF2B5EF4-FFF2-40B4-BE49-F238E27FC236}">
                  <a16:creationId xmlns:a16="http://schemas.microsoft.com/office/drawing/2014/main" id="{49A0982B-790C-4BB0-B8A3-2E7E0C885131}"/>
                </a:ext>
              </a:extLst>
            </p:cNvPr>
            <p:cNvSpPr/>
            <p:nvPr>
              <p:custDataLst>
                <p:tags r:id="rId44"/>
              </p:custDataLst>
            </p:nvPr>
          </p:nvSpPr>
          <p:spPr bwMode="auto">
            <a:xfrm>
              <a:off x="4192588" y="2719388"/>
              <a:ext cx="280988" cy="188913"/>
            </a:xfrm>
            <a:custGeom>
              <a:avLst/>
              <a:gdLst/>
              <a:ahLst/>
              <a:cxnLst>
                <a:cxn ang="0">
                  <a:pos x="183" y="2"/>
                </a:cxn>
                <a:cxn ang="0">
                  <a:pos x="179" y="0"/>
                </a:cxn>
                <a:cxn ang="0">
                  <a:pos x="153" y="0"/>
                </a:cxn>
                <a:cxn ang="0">
                  <a:pos x="148" y="6"/>
                </a:cxn>
                <a:cxn ang="0">
                  <a:pos x="153" y="12"/>
                </a:cxn>
                <a:cxn ang="0">
                  <a:pos x="165" y="12"/>
                </a:cxn>
                <a:cxn ang="0">
                  <a:pos x="121" y="56"/>
                </a:cxn>
                <a:cxn ang="0">
                  <a:pos x="86" y="22"/>
                </a:cxn>
                <a:cxn ang="0">
                  <a:pos x="0" y="108"/>
                </a:cxn>
                <a:cxn ang="0">
                  <a:pos x="0" y="125"/>
                </a:cxn>
                <a:cxn ang="0">
                  <a:pos x="86" y="38"/>
                </a:cxn>
                <a:cxn ang="0">
                  <a:pos x="121" y="73"/>
                </a:cxn>
                <a:cxn ang="0">
                  <a:pos x="173" y="20"/>
                </a:cxn>
                <a:cxn ang="0">
                  <a:pos x="173" y="32"/>
                </a:cxn>
                <a:cxn ang="0">
                  <a:pos x="179" y="38"/>
                </a:cxn>
                <a:cxn ang="0">
                  <a:pos x="185" y="32"/>
                </a:cxn>
                <a:cxn ang="0">
                  <a:pos x="185" y="6"/>
                </a:cxn>
                <a:cxn ang="0">
                  <a:pos x="183" y="2"/>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1" name="PA-ïslïdê">
              <a:extLst>
                <a:ext uri="{FF2B5EF4-FFF2-40B4-BE49-F238E27FC236}">
                  <a16:creationId xmlns:a16="http://schemas.microsoft.com/office/drawing/2014/main" id="{B6B54897-3DFF-4DC4-916E-86AB99E2902C}"/>
                </a:ext>
              </a:extLst>
            </p:cNvPr>
            <p:cNvSpPr/>
            <p:nvPr>
              <p:custDataLst>
                <p:tags r:id="rId45"/>
              </p:custDataLst>
            </p:nvPr>
          </p:nvSpPr>
          <p:spPr bwMode="auto">
            <a:xfrm>
              <a:off x="4286250" y="2813051"/>
              <a:ext cx="187325" cy="107950"/>
            </a:xfrm>
            <a:custGeom>
              <a:avLst/>
              <a:gdLst/>
              <a:ahLst/>
              <a:cxnLst>
                <a:cxn ang="0">
                  <a:pos x="117" y="37"/>
                </a:cxn>
                <a:cxn ang="0">
                  <a:pos x="123" y="31"/>
                </a:cxn>
                <a:cxn ang="0">
                  <a:pos x="123" y="5"/>
                </a:cxn>
                <a:cxn ang="0">
                  <a:pos x="121" y="1"/>
                </a:cxn>
                <a:cxn ang="0">
                  <a:pos x="117" y="0"/>
                </a:cxn>
                <a:cxn ang="0">
                  <a:pos x="91" y="0"/>
                </a:cxn>
                <a:cxn ang="0">
                  <a:pos x="86" y="5"/>
                </a:cxn>
                <a:cxn ang="0">
                  <a:pos x="91" y="11"/>
                </a:cxn>
                <a:cxn ang="0">
                  <a:pos x="103" y="11"/>
                </a:cxn>
                <a:cxn ang="0">
                  <a:pos x="60" y="55"/>
                </a:cxn>
                <a:cxn ang="0">
                  <a:pos x="8" y="3"/>
                </a:cxn>
                <a:cxn ang="0">
                  <a:pos x="0" y="12"/>
                </a:cxn>
                <a:cxn ang="0">
                  <a:pos x="60" y="71"/>
                </a:cxn>
                <a:cxn ang="0">
                  <a:pos x="111" y="19"/>
                </a:cxn>
                <a:cxn ang="0">
                  <a:pos x="111" y="31"/>
                </a:cxn>
                <a:cxn ang="0">
                  <a:pos x="117" y="37"/>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52" name="PA-ïṩḷïďê">
            <a:extLst>
              <a:ext uri="{FF2B5EF4-FFF2-40B4-BE49-F238E27FC236}">
                <a16:creationId xmlns:a16="http://schemas.microsoft.com/office/drawing/2014/main" id="{663DA069-38A5-4F4F-8DEB-6D4AA0314353}"/>
              </a:ext>
            </a:extLst>
          </p:cNvPr>
          <p:cNvSpPr/>
          <p:nvPr>
            <p:custDataLst>
              <p:tags r:id="rId13"/>
            </p:custDataLst>
          </p:nvPr>
        </p:nvSpPr>
        <p:spPr bwMode="auto">
          <a:xfrm>
            <a:off x="4765886" y="2904531"/>
            <a:ext cx="1267122" cy="1267123"/>
          </a:xfrm>
          <a:prstGeom prst="ellipse">
            <a:avLst/>
          </a:prstGeom>
          <a:solidFill>
            <a:srgbClr val="FBB805"/>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53" name="PA-íṡḻíḑé">
            <a:extLst>
              <a:ext uri="{FF2B5EF4-FFF2-40B4-BE49-F238E27FC236}">
                <a16:creationId xmlns:a16="http://schemas.microsoft.com/office/drawing/2014/main" id="{38A17138-1ECA-403B-A652-B2A2B4B95E52}"/>
              </a:ext>
            </a:extLst>
          </p:cNvPr>
          <p:cNvGrpSpPr/>
          <p:nvPr>
            <p:custDataLst>
              <p:tags r:id="rId14"/>
            </p:custDataLst>
          </p:nvPr>
        </p:nvGrpSpPr>
        <p:grpSpPr>
          <a:xfrm>
            <a:off x="5100115" y="3220451"/>
            <a:ext cx="598755" cy="635253"/>
            <a:chOff x="4175125" y="2278063"/>
            <a:chExt cx="260350" cy="276225"/>
          </a:xfrm>
          <a:solidFill>
            <a:schemeClr val="bg1"/>
          </a:solidFill>
        </p:grpSpPr>
        <p:sp>
          <p:nvSpPr>
            <p:cNvPr id="54" name="PA-íşḻíḋé">
              <a:extLst>
                <a:ext uri="{FF2B5EF4-FFF2-40B4-BE49-F238E27FC236}">
                  <a16:creationId xmlns:a16="http://schemas.microsoft.com/office/drawing/2014/main" id="{D745CBA0-24D6-41F0-B473-7D01EE040DAF}"/>
                </a:ext>
              </a:extLst>
            </p:cNvPr>
            <p:cNvSpPr/>
            <p:nvPr>
              <p:custDataLst>
                <p:tags r:id="rId32"/>
              </p:custDataLst>
            </p:nvPr>
          </p:nvSpPr>
          <p:spPr bwMode="auto">
            <a:xfrm>
              <a:off x="4203700" y="2295526"/>
              <a:ext cx="33338" cy="38100"/>
            </a:xfrm>
            <a:custGeom>
              <a:avLst/>
              <a:gdLst/>
              <a:ahLst/>
              <a:cxnLst>
                <a:cxn ang="0">
                  <a:pos x="11" y="25"/>
                </a:cxn>
                <a:cxn ang="0">
                  <a:pos x="2" y="17"/>
                </a:cxn>
                <a:cxn ang="0">
                  <a:pos x="2" y="16"/>
                </a:cxn>
                <a:cxn ang="0">
                  <a:pos x="1" y="16"/>
                </a:cxn>
                <a:cxn ang="0">
                  <a:pos x="0" y="12"/>
                </a:cxn>
                <a:cxn ang="0">
                  <a:pos x="1" y="11"/>
                </a:cxn>
                <a:cxn ang="0">
                  <a:pos x="1" y="11"/>
                </a:cxn>
                <a:cxn ang="0">
                  <a:pos x="2" y="10"/>
                </a:cxn>
                <a:cxn ang="0">
                  <a:pos x="11" y="0"/>
                </a:cxn>
                <a:cxn ang="0">
                  <a:pos x="21" y="11"/>
                </a:cxn>
                <a:cxn ang="0">
                  <a:pos x="21" y="11"/>
                </a:cxn>
                <a:cxn ang="0">
                  <a:pos x="21" y="11"/>
                </a:cxn>
                <a:cxn ang="0">
                  <a:pos x="22" y="12"/>
                </a:cxn>
                <a:cxn ang="0">
                  <a:pos x="20" y="16"/>
                </a:cxn>
                <a:cxn ang="0">
                  <a:pos x="20" y="16"/>
                </a:cxn>
                <a:cxn ang="0">
                  <a:pos x="20" y="16"/>
                </a:cxn>
                <a:cxn ang="0">
                  <a:pos x="11" y="25"/>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5" name="PA-îṡľídê">
              <a:extLst>
                <a:ext uri="{FF2B5EF4-FFF2-40B4-BE49-F238E27FC236}">
                  <a16:creationId xmlns:a16="http://schemas.microsoft.com/office/drawing/2014/main" id="{379032F1-EF0E-449B-8037-9884F53F7B22}"/>
                </a:ext>
              </a:extLst>
            </p:cNvPr>
            <p:cNvSpPr/>
            <p:nvPr>
              <p:custDataLst>
                <p:tags r:id="rId33"/>
              </p:custDataLst>
            </p:nvPr>
          </p:nvSpPr>
          <p:spPr bwMode="auto">
            <a:xfrm>
              <a:off x="4371975" y="2295526"/>
              <a:ext cx="34925" cy="38100"/>
            </a:xfrm>
            <a:custGeom>
              <a:avLst/>
              <a:gdLst/>
              <a:ahLst/>
              <a:cxnLst>
                <a:cxn ang="0">
                  <a:pos x="12" y="25"/>
                </a:cxn>
                <a:cxn ang="0">
                  <a:pos x="3" y="17"/>
                </a:cxn>
                <a:cxn ang="0">
                  <a:pos x="3" y="16"/>
                </a:cxn>
                <a:cxn ang="0">
                  <a:pos x="2" y="16"/>
                </a:cxn>
                <a:cxn ang="0">
                  <a:pos x="0" y="12"/>
                </a:cxn>
                <a:cxn ang="0">
                  <a:pos x="1" y="11"/>
                </a:cxn>
                <a:cxn ang="0">
                  <a:pos x="2" y="11"/>
                </a:cxn>
                <a:cxn ang="0">
                  <a:pos x="2" y="10"/>
                </a:cxn>
                <a:cxn ang="0">
                  <a:pos x="12" y="0"/>
                </a:cxn>
                <a:cxn ang="0">
                  <a:pos x="21" y="11"/>
                </a:cxn>
                <a:cxn ang="0">
                  <a:pos x="21" y="11"/>
                </a:cxn>
                <a:cxn ang="0">
                  <a:pos x="22" y="11"/>
                </a:cxn>
                <a:cxn ang="0">
                  <a:pos x="23" y="12"/>
                </a:cxn>
                <a:cxn ang="0">
                  <a:pos x="21" y="16"/>
                </a:cxn>
                <a:cxn ang="0">
                  <a:pos x="21" y="16"/>
                </a:cxn>
                <a:cxn ang="0">
                  <a:pos x="20" y="16"/>
                </a:cxn>
                <a:cxn ang="0">
                  <a:pos x="12" y="25"/>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6" name="PA-iṥļiďê">
              <a:extLst>
                <a:ext uri="{FF2B5EF4-FFF2-40B4-BE49-F238E27FC236}">
                  <a16:creationId xmlns:a16="http://schemas.microsoft.com/office/drawing/2014/main" id="{B04D5566-F293-4611-AF16-AE37DF961949}"/>
                </a:ext>
              </a:extLst>
            </p:cNvPr>
            <p:cNvSpPr/>
            <p:nvPr>
              <p:custDataLst>
                <p:tags r:id="rId34"/>
              </p:custDataLst>
            </p:nvPr>
          </p:nvSpPr>
          <p:spPr bwMode="auto">
            <a:xfrm>
              <a:off x="4183063" y="2339976"/>
              <a:ext cx="69850" cy="141288"/>
            </a:xfrm>
            <a:custGeom>
              <a:avLst/>
              <a:gdLst/>
              <a:ahLst/>
              <a:cxnLst>
                <a:cxn ang="0">
                  <a:pos x="32" y="94"/>
                </a:cxn>
                <a:cxn ang="0">
                  <a:pos x="27" y="89"/>
                </a:cxn>
                <a:cxn ang="0">
                  <a:pos x="27" y="48"/>
                </a:cxn>
                <a:cxn ang="0">
                  <a:pos x="22" y="48"/>
                </a:cxn>
                <a:cxn ang="0">
                  <a:pos x="22" y="89"/>
                </a:cxn>
                <a:cxn ang="0">
                  <a:pos x="17" y="94"/>
                </a:cxn>
                <a:cxn ang="0">
                  <a:pos x="12" y="89"/>
                </a:cxn>
                <a:cxn ang="0">
                  <a:pos x="12" y="45"/>
                </a:cxn>
                <a:cxn ang="0">
                  <a:pos x="12" y="42"/>
                </a:cxn>
                <a:cxn ang="0">
                  <a:pos x="12" y="13"/>
                </a:cxn>
                <a:cxn ang="0">
                  <a:pos x="11" y="13"/>
                </a:cxn>
                <a:cxn ang="0">
                  <a:pos x="11" y="13"/>
                </a:cxn>
                <a:cxn ang="0">
                  <a:pos x="7" y="28"/>
                </a:cxn>
                <a:cxn ang="0">
                  <a:pos x="8" y="44"/>
                </a:cxn>
                <a:cxn ang="0">
                  <a:pos x="7" y="47"/>
                </a:cxn>
                <a:cxn ang="0">
                  <a:pos x="5" y="48"/>
                </a:cxn>
                <a:cxn ang="0">
                  <a:pos x="5" y="48"/>
                </a:cxn>
                <a:cxn ang="0">
                  <a:pos x="2" y="44"/>
                </a:cxn>
                <a:cxn ang="0">
                  <a:pos x="1" y="44"/>
                </a:cxn>
                <a:cxn ang="0">
                  <a:pos x="1" y="28"/>
                </a:cxn>
                <a:cxn ang="0">
                  <a:pos x="7" y="4"/>
                </a:cxn>
                <a:cxn ang="0">
                  <a:pos x="16" y="1"/>
                </a:cxn>
                <a:cxn ang="0">
                  <a:pos x="17" y="0"/>
                </a:cxn>
                <a:cxn ang="0">
                  <a:pos x="21" y="14"/>
                </a:cxn>
                <a:cxn ang="0">
                  <a:pos x="23" y="17"/>
                </a:cxn>
                <a:cxn ang="0">
                  <a:pos x="23" y="13"/>
                </a:cxn>
                <a:cxn ang="0">
                  <a:pos x="24" y="5"/>
                </a:cxn>
                <a:cxn ang="0">
                  <a:pos x="25" y="4"/>
                </a:cxn>
                <a:cxn ang="0">
                  <a:pos x="24" y="2"/>
                </a:cxn>
                <a:cxn ang="0">
                  <a:pos x="25" y="1"/>
                </a:cxn>
                <a:cxn ang="0">
                  <a:pos x="25" y="1"/>
                </a:cxn>
                <a:cxn ang="0">
                  <a:pos x="26" y="2"/>
                </a:cxn>
                <a:cxn ang="0">
                  <a:pos x="25" y="4"/>
                </a:cxn>
                <a:cxn ang="0">
                  <a:pos x="25" y="5"/>
                </a:cxn>
                <a:cxn ang="0">
                  <a:pos x="27" y="13"/>
                </a:cxn>
                <a:cxn ang="0">
                  <a:pos x="27" y="17"/>
                </a:cxn>
                <a:cxn ang="0">
                  <a:pos x="29" y="14"/>
                </a:cxn>
                <a:cxn ang="0">
                  <a:pos x="33" y="0"/>
                </a:cxn>
                <a:cxn ang="0">
                  <a:pos x="34" y="1"/>
                </a:cxn>
                <a:cxn ang="0">
                  <a:pos x="43" y="4"/>
                </a:cxn>
                <a:cxn ang="0">
                  <a:pos x="47" y="13"/>
                </a:cxn>
                <a:cxn ang="0">
                  <a:pos x="43" y="34"/>
                </a:cxn>
                <a:cxn ang="0">
                  <a:pos x="43" y="48"/>
                </a:cxn>
                <a:cxn ang="0">
                  <a:pos x="42" y="44"/>
                </a:cxn>
                <a:cxn ang="0">
                  <a:pos x="42" y="44"/>
                </a:cxn>
                <a:cxn ang="0">
                  <a:pos x="42" y="28"/>
                </a:cxn>
                <a:cxn ang="0">
                  <a:pos x="40" y="13"/>
                </a:cxn>
                <a:cxn ang="0">
                  <a:pos x="38" y="14"/>
                </a:cxn>
                <a:cxn ang="0">
                  <a:pos x="38" y="42"/>
                </a:cxn>
                <a:cxn ang="0">
                  <a:pos x="37" y="44"/>
                </a:cxn>
                <a:cxn ang="0">
                  <a:pos x="37" y="89"/>
                </a:cxn>
                <a:cxn ang="0">
                  <a:pos x="32" y="94"/>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7" name="PA-îşlidé">
              <a:extLst>
                <a:ext uri="{FF2B5EF4-FFF2-40B4-BE49-F238E27FC236}">
                  <a16:creationId xmlns:a16="http://schemas.microsoft.com/office/drawing/2014/main" id="{569273F3-713A-4A70-A909-40272962CA1F}"/>
                </a:ext>
              </a:extLst>
            </p:cNvPr>
            <p:cNvSpPr/>
            <p:nvPr>
              <p:custDataLst>
                <p:tags r:id="rId35"/>
              </p:custDataLst>
            </p:nvPr>
          </p:nvSpPr>
          <p:spPr bwMode="auto">
            <a:xfrm>
              <a:off x="4356100" y="2339976"/>
              <a:ext cx="69850" cy="141288"/>
            </a:xfrm>
            <a:custGeom>
              <a:avLst/>
              <a:gdLst/>
              <a:ahLst/>
              <a:cxnLst>
                <a:cxn ang="0">
                  <a:pos x="29" y="94"/>
                </a:cxn>
                <a:cxn ang="0">
                  <a:pos x="24" y="89"/>
                </a:cxn>
                <a:cxn ang="0">
                  <a:pos x="24" y="48"/>
                </a:cxn>
                <a:cxn ang="0">
                  <a:pos x="19" y="48"/>
                </a:cxn>
                <a:cxn ang="0">
                  <a:pos x="19" y="89"/>
                </a:cxn>
                <a:cxn ang="0">
                  <a:pos x="14" y="94"/>
                </a:cxn>
                <a:cxn ang="0">
                  <a:pos x="9" y="89"/>
                </a:cxn>
                <a:cxn ang="0">
                  <a:pos x="9" y="45"/>
                </a:cxn>
                <a:cxn ang="0">
                  <a:pos x="9" y="42"/>
                </a:cxn>
                <a:cxn ang="0">
                  <a:pos x="9" y="12"/>
                </a:cxn>
                <a:cxn ang="0">
                  <a:pos x="7" y="13"/>
                </a:cxn>
                <a:cxn ang="0">
                  <a:pos x="7" y="13"/>
                </a:cxn>
                <a:cxn ang="0">
                  <a:pos x="4" y="28"/>
                </a:cxn>
                <a:cxn ang="0">
                  <a:pos x="5" y="44"/>
                </a:cxn>
                <a:cxn ang="0">
                  <a:pos x="3" y="48"/>
                </a:cxn>
                <a:cxn ang="0">
                  <a:pos x="3" y="34"/>
                </a:cxn>
                <a:cxn ang="0">
                  <a:pos x="0" y="13"/>
                </a:cxn>
                <a:cxn ang="0">
                  <a:pos x="4" y="4"/>
                </a:cxn>
                <a:cxn ang="0">
                  <a:pos x="12" y="1"/>
                </a:cxn>
                <a:cxn ang="0">
                  <a:pos x="14" y="0"/>
                </a:cxn>
                <a:cxn ang="0">
                  <a:pos x="18" y="14"/>
                </a:cxn>
                <a:cxn ang="0">
                  <a:pos x="19" y="17"/>
                </a:cxn>
                <a:cxn ang="0">
                  <a:pos x="20" y="13"/>
                </a:cxn>
                <a:cxn ang="0">
                  <a:pos x="21" y="5"/>
                </a:cxn>
                <a:cxn ang="0">
                  <a:pos x="21" y="4"/>
                </a:cxn>
                <a:cxn ang="0">
                  <a:pos x="20" y="2"/>
                </a:cxn>
                <a:cxn ang="0">
                  <a:pos x="21" y="1"/>
                </a:cxn>
                <a:cxn ang="0">
                  <a:pos x="22" y="1"/>
                </a:cxn>
                <a:cxn ang="0">
                  <a:pos x="23" y="2"/>
                </a:cxn>
                <a:cxn ang="0">
                  <a:pos x="22" y="4"/>
                </a:cxn>
                <a:cxn ang="0">
                  <a:pos x="22" y="5"/>
                </a:cxn>
                <a:cxn ang="0">
                  <a:pos x="23" y="13"/>
                </a:cxn>
                <a:cxn ang="0">
                  <a:pos x="24" y="17"/>
                </a:cxn>
                <a:cxn ang="0">
                  <a:pos x="25" y="14"/>
                </a:cxn>
                <a:cxn ang="0">
                  <a:pos x="29" y="0"/>
                </a:cxn>
                <a:cxn ang="0">
                  <a:pos x="31" y="1"/>
                </a:cxn>
                <a:cxn ang="0">
                  <a:pos x="40" y="4"/>
                </a:cxn>
                <a:cxn ang="0">
                  <a:pos x="46" y="28"/>
                </a:cxn>
                <a:cxn ang="0">
                  <a:pos x="45" y="44"/>
                </a:cxn>
                <a:cxn ang="0">
                  <a:pos x="45" y="44"/>
                </a:cxn>
                <a:cxn ang="0">
                  <a:pos x="42" y="48"/>
                </a:cxn>
                <a:cxn ang="0">
                  <a:pos x="42" y="48"/>
                </a:cxn>
                <a:cxn ang="0">
                  <a:pos x="38" y="44"/>
                </a:cxn>
                <a:cxn ang="0">
                  <a:pos x="38" y="44"/>
                </a:cxn>
                <a:cxn ang="0">
                  <a:pos x="39" y="28"/>
                </a:cxn>
                <a:cxn ang="0">
                  <a:pos x="36" y="13"/>
                </a:cxn>
                <a:cxn ang="0">
                  <a:pos x="34" y="12"/>
                </a:cxn>
                <a:cxn ang="0">
                  <a:pos x="34" y="42"/>
                </a:cxn>
                <a:cxn ang="0">
                  <a:pos x="34" y="44"/>
                </a:cxn>
                <a:cxn ang="0">
                  <a:pos x="34" y="89"/>
                </a:cxn>
                <a:cxn ang="0">
                  <a:pos x="29" y="94"/>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8" name="PA-iṩḻîḍè">
              <a:extLst>
                <a:ext uri="{FF2B5EF4-FFF2-40B4-BE49-F238E27FC236}">
                  <a16:creationId xmlns:a16="http://schemas.microsoft.com/office/drawing/2014/main" id="{720ABF7D-6041-489C-A4A7-92DF8676EBEC}"/>
                </a:ext>
              </a:extLst>
            </p:cNvPr>
            <p:cNvSpPr/>
            <p:nvPr>
              <p:custDataLst>
                <p:tags r:id="rId36"/>
              </p:custDataLst>
            </p:nvPr>
          </p:nvSpPr>
          <p:spPr bwMode="auto">
            <a:xfrm>
              <a:off x="4254500" y="2335213"/>
              <a:ext cx="100013" cy="190500"/>
            </a:xfrm>
            <a:custGeom>
              <a:avLst/>
              <a:gdLst/>
              <a:ahLst/>
              <a:cxnLst>
                <a:cxn ang="0">
                  <a:pos x="23" y="126"/>
                </a:cxn>
                <a:cxn ang="0">
                  <a:pos x="16" y="120"/>
                </a:cxn>
                <a:cxn ang="0">
                  <a:pos x="16" y="60"/>
                </a:cxn>
                <a:cxn ang="0">
                  <a:pos x="15" y="56"/>
                </a:cxn>
                <a:cxn ang="0">
                  <a:pos x="15" y="17"/>
                </a:cxn>
                <a:cxn ang="0">
                  <a:pos x="14" y="18"/>
                </a:cxn>
                <a:cxn ang="0">
                  <a:pos x="14" y="18"/>
                </a:cxn>
                <a:cxn ang="0">
                  <a:pos x="10" y="38"/>
                </a:cxn>
                <a:cxn ang="0">
                  <a:pos x="10" y="60"/>
                </a:cxn>
                <a:cxn ang="0">
                  <a:pos x="9" y="64"/>
                </a:cxn>
                <a:cxn ang="0">
                  <a:pos x="6" y="65"/>
                </a:cxn>
                <a:cxn ang="0">
                  <a:pos x="6" y="65"/>
                </a:cxn>
                <a:cxn ang="0">
                  <a:pos x="1" y="60"/>
                </a:cxn>
                <a:cxn ang="0">
                  <a:pos x="1" y="59"/>
                </a:cxn>
                <a:cxn ang="0">
                  <a:pos x="0" y="38"/>
                </a:cxn>
                <a:cxn ang="0">
                  <a:pos x="9" y="6"/>
                </a:cxn>
                <a:cxn ang="0">
                  <a:pos x="20" y="1"/>
                </a:cxn>
                <a:cxn ang="0">
                  <a:pos x="23" y="0"/>
                </a:cxn>
                <a:cxn ang="0">
                  <a:pos x="28" y="19"/>
                </a:cxn>
                <a:cxn ang="0">
                  <a:pos x="30" y="22"/>
                </a:cxn>
                <a:cxn ang="0">
                  <a:pos x="30" y="18"/>
                </a:cxn>
                <a:cxn ang="0">
                  <a:pos x="32" y="7"/>
                </a:cxn>
                <a:cxn ang="0">
                  <a:pos x="32" y="6"/>
                </a:cxn>
                <a:cxn ang="0">
                  <a:pos x="30" y="3"/>
                </a:cxn>
                <a:cxn ang="0">
                  <a:pos x="32" y="2"/>
                </a:cxn>
                <a:cxn ang="0">
                  <a:pos x="33" y="2"/>
                </a:cxn>
                <a:cxn ang="0">
                  <a:pos x="35" y="3"/>
                </a:cxn>
                <a:cxn ang="0">
                  <a:pos x="33" y="6"/>
                </a:cxn>
                <a:cxn ang="0">
                  <a:pos x="34" y="7"/>
                </a:cxn>
                <a:cxn ang="0">
                  <a:pos x="35" y="18"/>
                </a:cxn>
                <a:cxn ang="0">
                  <a:pos x="36" y="22"/>
                </a:cxn>
                <a:cxn ang="0">
                  <a:pos x="37" y="19"/>
                </a:cxn>
                <a:cxn ang="0">
                  <a:pos x="43" y="0"/>
                </a:cxn>
                <a:cxn ang="0">
                  <a:pos x="45" y="1"/>
                </a:cxn>
                <a:cxn ang="0">
                  <a:pos x="57" y="6"/>
                </a:cxn>
                <a:cxn ang="0">
                  <a:pos x="65" y="38"/>
                </a:cxn>
                <a:cxn ang="0">
                  <a:pos x="64" y="59"/>
                </a:cxn>
                <a:cxn ang="0">
                  <a:pos x="64" y="60"/>
                </a:cxn>
                <a:cxn ang="0">
                  <a:pos x="60" y="65"/>
                </a:cxn>
                <a:cxn ang="0">
                  <a:pos x="60" y="65"/>
                </a:cxn>
                <a:cxn ang="0">
                  <a:pos x="55" y="60"/>
                </a:cxn>
                <a:cxn ang="0">
                  <a:pos x="56" y="38"/>
                </a:cxn>
                <a:cxn ang="0">
                  <a:pos x="52" y="18"/>
                </a:cxn>
                <a:cxn ang="0">
                  <a:pos x="52" y="18"/>
                </a:cxn>
                <a:cxn ang="0">
                  <a:pos x="50" y="17"/>
                </a:cxn>
                <a:cxn ang="0">
                  <a:pos x="50" y="56"/>
                </a:cxn>
                <a:cxn ang="0">
                  <a:pos x="50" y="60"/>
                </a:cxn>
                <a:cxn ang="0">
                  <a:pos x="50" y="120"/>
                </a:cxn>
                <a:cxn ang="0">
                  <a:pos x="43" y="126"/>
                </a:cxn>
                <a:cxn ang="0">
                  <a:pos x="43" y="126"/>
                </a:cxn>
                <a:cxn ang="0">
                  <a:pos x="42" y="126"/>
                </a:cxn>
                <a:cxn ang="0">
                  <a:pos x="36" y="120"/>
                </a:cxn>
                <a:cxn ang="0">
                  <a:pos x="36" y="65"/>
                </a:cxn>
                <a:cxn ang="0">
                  <a:pos x="30" y="65"/>
                </a:cxn>
                <a:cxn ang="0">
                  <a:pos x="30" y="120"/>
                </a:cxn>
                <a:cxn ang="0">
                  <a:pos x="23" y="126"/>
                </a:cxn>
              </a:cxnLst>
              <a:rect l="0" t="0" r="r" b="b"/>
              <a:pathLst>
                <a:path w="66" h="126">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59" name="PA-iṧliḍè">
              <a:extLst>
                <a:ext uri="{FF2B5EF4-FFF2-40B4-BE49-F238E27FC236}">
                  <a16:creationId xmlns:a16="http://schemas.microsoft.com/office/drawing/2014/main" id="{BDDB828D-B0A8-4C04-8D77-B9D7A67CBAF1}"/>
                </a:ext>
              </a:extLst>
            </p:cNvPr>
            <p:cNvSpPr/>
            <p:nvPr>
              <p:custDataLst>
                <p:tags r:id="rId37"/>
              </p:custDataLst>
            </p:nvPr>
          </p:nvSpPr>
          <p:spPr bwMode="auto">
            <a:xfrm>
              <a:off x="4281488" y="2278063"/>
              <a:ext cx="46038" cy="50800"/>
            </a:xfrm>
            <a:custGeom>
              <a:avLst/>
              <a:gdLst/>
              <a:ahLst/>
              <a:cxnLst>
                <a:cxn ang="0">
                  <a:pos x="16" y="34"/>
                </a:cxn>
                <a:cxn ang="0">
                  <a:pos x="4" y="22"/>
                </a:cxn>
                <a:cxn ang="0">
                  <a:pos x="4" y="22"/>
                </a:cxn>
                <a:cxn ang="0">
                  <a:pos x="3" y="21"/>
                </a:cxn>
                <a:cxn ang="0">
                  <a:pos x="1" y="17"/>
                </a:cxn>
                <a:cxn ang="0">
                  <a:pos x="2" y="15"/>
                </a:cxn>
                <a:cxn ang="0">
                  <a:pos x="3" y="15"/>
                </a:cxn>
                <a:cxn ang="0">
                  <a:pos x="3" y="14"/>
                </a:cxn>
                <a:cxn ang="0">
                  <a:pos x="16" y="0"/>
                </a:cxn>
                <a:cxn ang="0">
                  <a:pos x="29" y="14"/>
                </a:cxn>
                <a:cxn ang="0">
                  <a:pos x="29" y="15"/>
                </a:cxn>
                <a:cxn ang="0">
                  <a:pos x="30" y="15"/>
                </a:cxn>
                <a:cxn ang="0">
                  <a:pos x="31" y="17"/>
                </a:cxn>
                <a:cxn ang="0">
                  <a:pos x="29" y="21"/>
                </a:cxn>
                <a:cxn ang="0">
                  <a:pos x="28" y="22"/>
                </a:cxn>
                <a:cxn ang="0">
                  <a:pos x="28" y="22"/>
                </a:cxn>
                <a:cxn ang="0">
                  <a:pos x="16" y="34"/>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60" name="PA-ïš1idê">
              <a:extLst>
                <a:ext uri="{FF2B5EF4-FFF2-40B4-BE49-F238E27FC236}">
                  <a16:creationId xmlns:a16="http://schemas.microsoft.com/office/drawing/2014/main" id="{D9646AC8-E9D3-474C-A374-9FC46748605B}"/>
                </a:ext>
              </a:extLst>
            </p:cNvPr>
            <p:cNvSpPr/>
            <p:nvPr>
              <p:custDataLst>
                <p:tags r:id="rId38"/>
              </p:custDataLst>
            </p:nvPr>
          </p:nvSpPr>
          <p:spPr bwMode="auto">
            <a:xfrm>
              <a:off x="4338638" y="2452688"/>
              <a:ext cx="23813" cy="11113"/>
            </a:xfrm>
            <a:custGeom>
              <a:avLst/>
              <a:gdLst/>
              <a:ahLst/>
              <a:cxnLst>
                <a:cxn ang="0">
                  <a:pos x="8" y="5"/>
                </a:cxn>
                <a:cxn ang="0">
                  <a:pos x="7" y="4"/>
                </a:cxn>
                <a:cxn ang="0">
                  <a:pos x="0" y="3"/>
                </a:cxn>
                <a:cxn ang="0">
                  <a:pos x="0" y="1"/>
                </a:cxn>
                <a:cxn ang="0">
                  <a:pos x="9" y="2"/>
                </a:cxn>
                <a:cxn ang="0">
                  <a:pos x="10" y="2"/>
                </a:cxn>
                <a:cxn ang="0">
                  <a:pos x="10" y="0"/>
                </a:cxn>
                <a:cxn ang="0">
                  <a:pos x="16" y="4"/>
                </a:cxn>
                <a:cxn ang="0">
                  <a:pos x="8" y="7"/>
                </a:cxn>
                <a:cxn ang="0">
                  <a:pos x="8" y="5"/>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61" name="PA-ïṩ1íḓé">
              <a:extLst>
                <a:ext uri="{FF2B5EF4-FFF2-40B4-BE49-F238E27FC236}">
                  <a16:creationId xmlns:a16="http://schemas.microsoft.com/office/drawing/2014/main" id="{B285699C-E9B7-4811-84F0-2A791C721AFA}"/>
                </a:ext>
              </a:extLst>
            </p:cNvPr>
            <p:cNvSpPr/>
            <p:nvPr>
              <p:custDataLst>
                <p:tags r:id="rId39"/>
              </p:custDataLst>
            </p:nvPr>
          </p:nvSpPr>
          <p:spPr bwMode="auto">
            <a:xfrm>
              <a:off x="4216400" y="2525713"/>
              <a:ext cx="142875" cy="28575"/>
            </a:xfrm>
            <a:custGeom>
              <a:avLst/>
              <a:gdLst/>
              <a:ahLst/>
              <a:cxnLst>
                <a:cxn ang="0">
                  <a:pos x="59" y="19"/>
                </a:cxn>
                <a:cxn ang="0">
                  <a:pos x="22" y="16"/>
                </a:cxn>
                <a:cxn ang="0">
                  <a:pos x="14" y="14"/>
                </a:cxn>
                <a:cxn ang="0">
                  <a:pos x="14" y="14"/>
                </a:cxn>
                <a:cxn ang="0">
                  <a:pos x="9" y="18"/>
                </a:cxn>
                <a:cxn ang="0">
                  <a:pos x="0" y="3"/>
                </a:cxn>
                <a:cxn ang="0">
                  <a:pos x="27" y="0"/>
                </a:cxn>
                <a:cxn ang="0">
                  <a:pos x="23" y="5"/>
                </a:cxn>
                <a:cxn ang="0">
                  <a:pos x="24" y="5"/>
                </a:cxn>
                <a:cxn ang="0">
                  <a:pos x="28" y="6"/>
                </a:cxn>
                <a:cxn ang="0">
                  <a:pos x="59" y="9"/>
                </a:cxn>
                <a:cxn ang="0">
                  <a:pos x="91" y="6"/>
                </a:cxn>
                <a:cxn ang="0">
                  <a:pos x="88" y="14"/>
                </a:cxn>
                <a:cxn ang="0">
                  <a:pos x="95" y="16"/>
                </a:cxn>
                <a:cxn ang="0">
                  <a:pos x="91" y="16"/>
                </a:cxn>
                <a:cxn ang="0">
                  <a:pos x="59" y="19"/>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62" name="PA-íṧľîḋê">
              <a:extLst>
                <a:ext uri="{FF2B5EF4-FFF2-40B4-BE49-F238E27FC236}">
                  <a16:creationId xmlns:a16="http://schemas.microsoft.com/office/drawing/2014/main" id="{3DCB54AD-0024-4F56-916A-42F3481F0A13}"/>
                </a:ext>
              </a:extLst>
            </p:cNvPr>
            <p:cNvSpPr/>
            <p:nvPr>
              <p:custDataLst>
                <p:tags r:id="rId40"/>
              </p:custDataLst>
            </p:nvPr>
          </p:nvSpPr>
          <p:spPr bwMode="auto">
            <a:xfrm>
              <a:off x="4175125" y="2474913"/>
              <a:ext cx="38100" cy="61913"/>
            </a:xfrm>
            <a:custGeom>
              <a:avLst/>
              <a:gdLst/>
              <a:ahLst/>
              <a:cxnLst>
                <a:cxn ang="0">
                  <a:pos x="20" y="41"/>
                </a:cxn>
                <a:cxn ang="0">
                  <a:pos x="7" y="33"/>
                </a:cxn>
                <a:cxn ang="0">
                  <a:pos x="2" y="27"/>
                </a:cxn>
                <a:cxn ang="0">
                  <a:pos x="0" y="19"/>
                </a:cxn>
                <a:cxn ang="0">
                  <a:pos x="2" y="10"/>
                </a:cxn>
                <a:cxn ang="0">
                  <a:pos x="10" y="3"/>
                </a:cxn>
                <a:cxn ang="0">
                  <a:pos x="13" y="0"/>
                </a:cxn>
                <a:cxn ang="0">
                  <a:pos x="16" y="7"/>
                </a:cxn>
                <a:cxn ang="0">
                  <a:pos x="15" y="8"/>
                </a:cxn>
                <a:cxn ang="0">
                  <a:pos x="12" y="12"/>
                </a:cxn>
                <a:cxn ang="0">
                  <a:pos x="12" y="15"/>
                </a:cxn>
                <a:cxn ang="0">
                  <a:pos x="13" y="19"/>
                </a:cxn>
                <a:cxn ang="0">
                  <a:pos x="17" y="24"/>
                </a:cxn>
                <a:cxn ang="0">
                  <a:pos x="25" y="30"/>
                </a:cxn>
                <a:cxn ang="0">
                  <a:pos x="17" y="31"/>
                </a:cxn>
                <a:cxn ang="0">
                  <a:pos x="20" y="4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63" name="PA-îsḻiḋê">
              <a:extLst>
                <a:ext uri="{FF2B5EF4-FFF2-40B4-BE49-F238E27FC236}">
                  <a16:creationId xmlns:a16="http://schemas.microsoft.com/office/drawing/2014/main" id="{24878673-B6A7-4CD1-BAAA-0BF60CD8F749}"/>
                </a:ext>
              </a:extLst>
            </p:cNvPr>
            <p:cNvSpPr/>
            <p:nvPr>
              <p:custDataLst>
                <p:tags r:id="rId41"/>
              </p:custDataLst>
            </p:nvPr>
          </p:nvSpPr>
          <p:spPr bwMode="auto">
            <a:xfrm>
              <a:off x="4365625" y="2474913"/>
              <a:ext cx="69850" cy="68263"/>
            </a:xfrm>
            <a:custGeom>
              <a:avLst/>
              <a:gdLst/>
              <a:ahLst/>
              <a:cxnLst>
                <a:cxn ang="0">
                  <a:pos x="0" y="43"/>
                </a:cxn>
                <a:cxn ang="0">
                  <a:pos x="4" y="29"/>
                </a:cxn>
                <a:cxn ang="0">
                  <a:pos x="12" y="34"/>
                </a:cxn>
                <a:cxn ang="0">
                  <a:pos x="13" y="34"/>
                </a:cxn>
                <a:cxn ang="0">
                  <a:pos x="20" y="30"/>
                </a:cxn>
                <a:cxn ang="0">
                  <a:pos x="30" y="23"/>
                </a:cxn>
                <a:cxn ang="0">
                  <a:pos x="33" y="19"/>
                </a:cxn>
                <a:cxn ang="0">
                  <a:pos x="34" y="15"/>
                </a:cxn>
                <a:cxn ang="0">
                  <a:pos x="33" y="11"/>
                </a:cxn>
                <a:cxn ang="0">
                  <a:pos x="29" y="7"/>
                </a:cxn>
                <a:cxn ang="0">
                  <a:pos x="32" y="0"/>
                </a:cxn>
                <a:cxn ang="0">
                  <a:pos x="38" y="5"/>
                </a:cxn>
                <a:cxn ang="0">
                  <a:pos x="44" y="11"/>
                </a:cxn>
                <a:cxn ang="0">
                  <a:pos x="46" y="19"/>
                </a:cxn>
                <a:cxn ang="0">
                  <a:pos x="43" y="28"/>
                </a:cxn>
                <a:cxn ang="0">
                  <a:pos x="36" y="35"/>
                </a:cxn>
                <a:cxn ang="0">
                  <a:pos x="27" y="41"/>
                </a:cxn>
                <a:cxn ang="0">
                  <a:pos x="25" y="41"/>
                </a:cxn>
                <a:cxn ang="0">
                  <a:pos x="31" y="45"/>
                </a:cxn>
                <a:cxn ang="0">
                  <a:pos x="0" y="43"/>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64" name="PA-îSḻiḋè">
              <a:extLst>
                <a:ext uri="{FF2B5EF4-FFF2-40B4-BE49-F238E27FC236}">
                  <a16:creationId xmlns:a16="http://schemas.microsoft.com/office/drawing/2014/main" id="{0B1926DB-E285-4FA6-B42C-1684E0872555}"/>
                </a:ext>
              </a:extLst>
            </p:cNvPr>
            <p:cNvSpPr/>
            <p:nvPr>
              <p:custDataLst>
                <p:tags r:id="rId42"/>
              </p:custDataLst>
            </p:nvPr>
          </p:nvSpPr>
          <p:spPr bwMode="auto">
            <a:xfrm>
              <a:off x="4246563" y="2452688"/>
              <a:ext cx="25400" cy="12700"/>
            </a:xfrm>
            <a:custGeom>
              <a:avLst/>
              <a:gdLst/>
              <a:ahLst/>
              <a:cxnLst>
                <a:cxn ang="0">
                  <a:pos x="8" y="5"/>
                </a:cxn>
                <a:cxn ang="0">
                  <a:pos x="7" y="5"/>
                </a:cxn>
                <a:cxn ang="0">
                  <a:pos x="4" y="5"/>
                </a:cxn>
                <a:cxn ang="0">
                  <a:pos x="0" y="6"/>
                </a:cxn>
                <a:cxn ang="0">
                  <a:pos x="0" y="3"/>
                </a:cxn>
                <a:cxn ang="0">
                  <a:pos x="4" y="2"/>
                </a:cxn>
                <a:cxn ang="0">
                  <a:pos x="5" y="2"/>
                </a:cxn>
                <a:cxn ang="0">
                  <a:pos x="3" y="0"/>
                </a:cxn>
                <a:cxn ang="0">
                  <a:pos x="17" y="2"/>
                </a:cxn>
                <a:cxn ang="0">
                  <a:pos x="11" y="8"/>
                </a:cxn>
                <a:cxn ang="0">
                  <a:pos x="8" y="5"/>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65" name="PA-îşlide">
            <a:extLst>
              <a:ext uri="{FF2B5EF4-FFF2-40B4-BE49-F238E27FC236}">
                <a16:creationId xmlns:a16="http://schemas.microsoft.com/office/drawing/2014/main" id="{2FACF3B1-DD82-4A9B-BC6C-E072C67F1C12}"/>
              </a:ext>
            </a:extLst>
          </p:cNvPr>
          <p:cNvSpPr/>
          <p:nvPr>
            <p:custDataLst>
              <p:tags r:id="rId15"/>
            </p:custDataLst>
          </p:nvPr>
        </p:nvSpPr>
        <p:spPr bwMode="auto">
          <a:xfrm rot="5400000">
            <a:off x="3754054" y="3409376"/>
            <a:ext cx="257430" cy="257430"/>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sp>
        <p:nvSpPr>
          <p:cNvPr id="66" name="PA-ïṡḻíḍé">
            <a:extLst>
              <a:ext uri="{FF2B5EF4-FFF2-40B4-BE49-F238E27FC236}">
                <a16:creationId xmlns:a16="http://schemas.microsoft.com/office/drawing/2014/main" id="{4ACDB676-2CC0-49A5-B606-831276DD5558}"/>
              </a:ext>
            </a:extLst>
          </p:cNvPr>
          <p:cNvSpPr/>
          <p:nvPr>
            <p:custDataLst>
              <p:tags r:id="rId16"/>
            </p:custDataLst>
          </p:nvPr>
        </p:nvSpPr>
        <p:spPr bwMode="auto">
          <a:xfrm rot="5400000">
            <a:off x="6653384" y="3430827"/>
            <a:ext cx="214526" cy="214526"/>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sp>
        <p:nvSpPr>
          <p:cNvPr id="67" name="PA-îšḷíḍé">
            <a:extLst>
              <a:ext uri="{FF2B5EF4-FFF2-40B4-BE49-F238E27FC236}">
                <a16:creationId xmlns:a16="http://schemas.microsoft.com/office/drawing/2014/main" id="{A89FC5A1-1A1A-4094-8185-DF67D33B0DF7}"/>
              </a:ext>
            </a:extLst>
          </p:cNvPr>
          <p:cNvSpPr/>
          <p:nvPr>
            <p:custDataLst>
              <p:tags r:id="rId17"/>
            </p:custDataLst>
          </p:nvPr>
        </p:nvSpPr>
        <p:spPr bwMode="auto">
          <a:xfrm rot="5400000">
            <a:off x="9192901" y="3463007"/>
            <a:ext cx="150168" cy="150168"/>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cxnSp>
        <p:nvCxnSpPr>
          <p:cNvPr id="68" name="PA-直接连接符 4">
            <a:extLst>
              <a:ext uri="{FF2B5EF4-FFF2-40B4-BE49-F238E27FC236}">
                <a16:creationId xmlns:a16="http://schemas.microsoft.com/office/drawing/2014/main" id="{103ED633-8A60-4E47-8D90-B6F0B36BA516}"/>
              </a:ext>
            </a:extLst>
          </p:cNvPr>
          <p:cNvCxnSpPr/>
          <p:nvPr>
            <p:custDataLst>
              <p:tags r:id="rId18"/>
            </p:custDataLst>
          </p:nvPr>
        </p:nvCxnSpPr>
        <p:spPr>
          <a:xfrm>
            <a:off x="4516117" y="4407126"/>
            <a:ext cx="0" cy="1626370"/>
          </a:xfrm>
          <a:prstGeom prst="line">
            <a:avLst/>
          </a:prstGeom>
          <a:ln w="3175" cap="rnd" cmpd="sng" algn="ctr">
            <a:solidFill>
              <a:srgbClr val="D4353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PA-直接连接符 5">
            <a:extLst>
              <a:ext uri="{FF2B5EF4-FFF2-40B4-BE49-F238E27FC236}">
                <a16:creationId xmlns:a16="http://schemas.microsoft.com/office/drawing/2014/main" id="{6FBA2669-7D02-4D11-903D-B92C158D28CD}"/>
              </a:ext>
            </a:extLst>
          </p:cNvPr>
          <p:cNvCxnSpPr/>
          <p:nvPr>
            <p:custDataLst>
              <p:tags r:id="rId19"/>
            </p:custDataLst>
          </p:nvPr>
        </p:nvCxnSpPr>
        <p:spPr>
          <a:xfrm>
            <a:off x="7393780" y="4407126"/>
            <a:ext cx="0" cy="1626370"/>
          </a:xfrm>
          <a:prstGeom prst="line">
            <a:avLst/>
          </a:prstGeom>
          <a:ln w="3175" cap="rnd" cmpd="sng" algn="ctr">
            <a:solidFill>
              <a:srgbClr val="D4353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PA-îSliḍê">
            <a:extLst>
              <a:ext uri="{FF2B5EF4-FFF2-40B4-BE49-F238E27FC236}">
                <a16:creationId xmlns:a16="http://schemas.microsoft.com/office/drawing/2014/main" id="{B2D0DF42-392F-4EC0-932C-36C3825C4D14}"/>
              </a:ext>
            </a:extLst>
          </p:cNvPr>
          <p:cNvSpPr txBox="1"/>
          <p:nvPr>
            <p:custDataLst>
              <p:tags r:id="rId20"/>
            </p:custDataLst>
          </p:nvPr>
        </p:nvSpPr>
        <p:spPr>
          <a:xfrm>
            <a:off x="1780773" y="4831215"/>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1.</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71" name="PA-直接连接符 40">
            <a:extLst>
              <a:ext uri="{FF2B5EF4-FFF2-40B4-BE49-F238E27FC236}">
                <a16:creationId xmlns:a16="http://schemas.microsoft.com/office/drawing/2014/main" id="{D10E7C54-F6EC-4A45-AC0E-3CED9E1F697E}"/>
              </a:ext>
            </a:extLst>
          </p:cNvPr>
          <p:cNvCxnSpPr/>
          <p:nvPr>
            <p:custDataLst>
              <p:tags r:id="rId21"/>
            </p:custDataLst>
          </p:nvPr>
        </p:nvCxnSpPr>
        <p:spPr>
          <a:xfrm>
            <a:off x="1677364" y="5347735"/>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PA-文本框 53">
            <a:extLst>
              <a:ext uri="{FF2B5EF4-FFF2-40B4-BE49-F238E27FC236}">
                <a16:creationId xmlns:a16="http://schemas.microsoft.com/office/drawing/2014/main" id="{5372CAC9-A207-49FF-A665-B61657745E7B}"/>
              </a:ext>
            </a:extLst>
          </p:cNvPr>
          <p:cNvSpPr txBox="1"/>
          <p:nvPr>
            <p:custDataLst>
              <p:tags r:id="rId22"/>
            </p:custDataLst>
          </p:nvPr>
        </p:nvSpPr>
        <p:spPr>
          <a:xfrm>
            <a:off x="2360110" y="4932944"/>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设计提示</a:t>
            </a:r>
          </a:p>
        </p:txBody>
      </p:sp>
      <p:sp>
        <p:nvSpPr>
          <p:cNvPr id="73" name="PA-矩形 54">
            <a:extLst>
              <a:ext uri="{FF2B5EF4-FFF2-40B4-BE49-F238E27FC236}">
                <a16:creationId xmlns:a16="http://schemas.microsoft.com/office/drawing/2014/main" id="{A53E37F4-EC64-4F30-9B3C-B4C24A085714}"/>
              </a:ext>
            </a:extLst>
          </p:cNvPr>
          <p:cNvSpPr/>
          <p:nvPr>
            <p:custDataLst>
              <p:tags r:id="rId23"/>
            </p:custDataLst>
          </p:nvPr>
        </p:nvSpPr>
        <p:spPr>
          <a:xfrm>
            <a:off x="1627787" y="5388433"/>
            <a:ext cx="2612127" cy="102374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当考虑各种异构因素时，设计个性化的提示以重新表述这一复杂任务颇具挑战性</a:t>
            </a:r>
          </a:p>
        </p:txBody>
      </p:sp>
      <p:sp>
        <p:nvSpPr>
          <p:cNvPr id="74" name="PA-îSliḍê">
            <a:extLst>
              <a:ext uri="{FF2B5EF4-FFF2-40B4-BE49-F238E27FC236}">
                <a16:creationId xmlns:a16="http://schemas.microsoft.com/office/drawing/2014/main" id="{DCC1B24C-4A29-4E71-9D65-F0930CAD337E}"/>
              </a:ext>
            </a:extLst>
          </p:cNvPr>
          <p:cNvSpPr txBox="1"/>
          <p:nvPr>
            <p:custDataLst>
              <p:tags r:id="rId24"/>
            </p:custDataLst>
          </p:nvPr>
        </p:nvSpPr>
        <p:spPr>
          <a:xfrm>
            <a:off x="4847902" y="4825740"/>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2.</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75" name="PA-直接连接符 40">
            <a:extLst>
              <a:ext uri="{FF2B5EF4-FFF2-40B4-BE49-F238E27FC236}">
                <a16:creationId xmlns:a16="http://schemas.microsoft.com/office/drawing/2014/main" id="{5E222437-6CCB-45D8-9346-68609C57D25B}"/>
              </a:ext>
            </a:extLst>
          </p:cNvPr>
          <p:cNvCxnSpPr/>
          <p:nvPr>
            <p:custDataLst>
              <p:tags r:id="rId25"/>
            </p:custDataLst>
          </p:nvPr>
        </p:nvCxnSpPr>
        <p:spPr>
          <a:xfrm>
            <a:off x="4744493" y="5342260"/>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PA-文本框 57">
            <a:extLst>
              <a:ext uri="{FF2B5EF4-FFF2-40B4-BE49-F238E27FC236}">
                <a16:creationId xmlns:a16="http://schemas.microsoft.com/office/drawing/2014/main" id="{36A50FE2-B711-49D6-B55E-0D9BD959E93F}"/>
              </a:ext>
            </a:extLst>
          </p:cNvPr>
          <p:cNvSpPr txBox="1"/>
          <p:nvPr>
            <p:custDataLst>
              <p:tags r:id="rId26"/>
            </p:custDataLst>
          </p:nvPr>
        </p:nvSpPr>
        <p:spPr>
          <a:xfrm>
            <a:off x="5427239" y="4927469"/>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数据缺乏</a:t>
            </a:r>
          </a:p>
        </p:txBody>
      </p:sp>
      <p:sp>
        <p:nvSpPr>
          <p:cNvPr id="77" name="PA-矩形 58">
            <a:extLst>
              <a:ext uri="{FF2B5EF4-FFF2-40B4-BE49-F238E27FC236}">
                <a16:creationId xmlns:a16="http://schemas.microsoft.com/office/drawing/2014/main" id="{59944F01-AE68-40A6-AFF8-EA9C2A277E1D}"/>
              </a:ext>
            </a:extLst>
          </p:cNvPr>
          <p:cNvSpPr/>
          <p:nvPr>
            <p:custDataLst>
              <p:tags r:id="rId27"/>
            </p:custDataLst>
          </p:nvPr>
        </p:nvSpPr>
        <p:spPr>
          <a:xfrm>
            <a:off x="4694916" y="5382958"/>
            <a:ext cx="2612127" cy="1023742"/>
          </a:xfrm>
          <a:prstGeom prst="rect">
            <a:avLst/>
          </a:prstGeom>
        </p:spPr>
        <p:txBody>
          <a:bodyPr wrap="square">
            <a:spAutoFit/>
          </a:bodyPr>
          <a:lstStyle/>
          <a:p>
            <a:pPr>
              <a:lnSpc>
                <a:spcPct val="150000"/>
              </a:lnSpc>
            </a:pPr>
            <a:r>
              <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LLMs </a:t>
            </a: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的训练语料库可能缺乏有关电动汽车充电需求预测的信息</a:t>
            </a:r>
          </a:p>
        </p:txBody>
      </p:sp>
      <p:sp>
        <p:nvSpPr>
          <p:cNvPr id="78" name="PA-îSliḍê">
            <a:extLst>
              <a:ext uri="{FF2B5EF4-FFF2-40B4-BE49-F238E27FC236}">
                <a16:creationId xmlns:a16="http://schemas.microsoft.com/office/drawing/2014/main" id="{DC3FB7A1-F92D-4F0D-8EC4-CDB37C670530}"/>
              </a:ext>
            </a:extLst>
          </p:cNvPr>
          <p:cNvSpPr txBox="1"/>
          <p:nvPr>
            <p:custDataLst>
              <p:tags r:id="rId28"/>
            </p:custDataLst>
          </p:nvPr>
        </p:nvSpPr>
        <p:spPr>
          <a:xfrm>
            <a:off x="7893963" y="4834727"/>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3.</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79" name="PA-直接连接符 40">
            <a:extLst>
              <a:ext uri="{FF2B5EF4-FFF2-40B4-BE49-F238E27FC236}">
                <a16:creationId xmlns:a16="http://schemas.microsoft.com/office/drawing/2014/main" id="{489425A7-239E-4A4D-80AE-F99AD3D19BB3}"/>
              </a:ext>
            </a:extLst>
          </p:cNvPr>
          <p:cNvCxnSpPr/>
          <p:nvPr>
            <p:custDataLst>
              <p:tags r:id="rId29"/>
            </p:custDataLst>
          </p:nvPr>
        </p:nvCxnSpPr>
        <p:spPr>
          <a:xfrm>
            <a:off x="7790554" y="5351247"/>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PA-文本框 61">
            <a:extLst>
              <a:ext uri="{FF2B5EF4-FFF2-40B4-BE49-F238E27FC236}">
                <a16:creationId xmlns:a16="http://schemas.microsoft.com/office/drawing/2014/main" id="{4AC6C757-75CB-463C-9472-E24B99D88027}"/>
              </a:ext>
            </a:extLst>
          </p:cNvPr>
          <p:cNvSpPr txBox="1"/>
          <p:nvPr>
            <p:custDataLst>
              <p:tags r:id="rId30"/>
            </p:custDataLst>
          </p:nvPr>
        </p:nvSpPr>
        <p:spPr>
          <a:xfrm>
            <a:off x="8473300" y="493645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特定模型</a:t>
            </a:r>
          </a:p>
        </p:txBody>
      </p:sp>
      <p:sp>
        <p:nvSpPr>
          <p:cNvPr id="81" name="PA-矩形 62">
            <a:extLst>
              <a:ext uri="{FF2B5EF4-FFF2-40B4-BE49-F238E27FC236}">
                <a16:creationId xmlns:a16="http://schemas.microsoft.com/office/drawing/2014/main" id="{9305B746-98D3-42CA-BDD4-AE5025C33000}"/>
              </a:ext>
            </a:extLst>
          </p:cNvPr>
          <p:cNvSpPr/>
          <p:nvPr>
            <p:custDataLst>
              <p:tags r:id="rId31"/>
            </p:custDataLst>
          </p:nvPr>
        </p:nvSpPr>
        <p:spPr>
          <a:xfrm>
            <a:off x="7740977" y="5391945"/>
            <a:ext cx="2612127" cy="102374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需要专门针对电动汽车充电需求的模型，以便在特定场景中提供个性化功能的替代方案</a:t>
            </a:r>
          </a:p>
        </p:txBody>
      </p:sp>
    </p:spTree>
    <p:extLst>
      <p:ext uri="{BB962C8B-B14F-4D97-AF65-F5344CB8AC3E}">
        <p14:creationId xmlns:p14="http://schemas.microsoft.com/office/powerpoint/2010/main" val="9695440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提出的方法</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03</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文本框 31_1"/>
          <p:cNvSpPr txBox="1"/>
          <p:nvPr>
            <p:custDataLst>
              <p:tags r:id="rId1"/>
            </p:custDataLst>
          </p:nvPr>
        </p:nvSpPr>
        <p:spPr>
          <a:xfrm>
            <a:off x="4796658" y="472820"/>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en-US" altLang="zh-CN" sz="2400" b="1" dirty="0" err="1">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ChatEV</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2"/>
            </p:custDataLst>
          </p:nvPr>
        </p:nvCxnSpPr>
        <p:spPr>
          <a:xfrm>
            <a:off x="5924111" y="1119376"/>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E0CC2E0-74C3-4B4C-98B3-FCB10882F019}"/>
              </a:ext>
            </a:extLst>
          </p:cNvPr>
          <p:cNvPicPr>
            <a:picLocks noChangeAspect="1"/>
          </p:cNvPicPr>
          <p:nvPr/>
        </p:nvPicPr>
        <p:blipFill>
          <a:blip r:embed="rId5"/>
          <a:stretch>
            <a:fillRect/>
          </a:stretch>
        </p:blipFill>
        <p:spPr>
          <a:xfrm>
            <a:off x="2564985" y="1256302"/>
            <a:ext cx="7999736" cy="4647124"/>
          </a:xfrm>
          <a:prstGeom prst="rect">
            <a:avLst/>
          </a:prstGeom>
        </p:spPr>
      </p:pic>
      <p:sp>
        <p:nvSpPr>
          <p:cNvPr id="6" name="文本框 5">
            <a:extLst>
              <a:ext uri="{FF2B5EF4-FFF2-40B4-BE49-F238E27FC236}">
                <a16:creationId xmlns:a16="http://schemas.microsoft.com/office/drawing/2014/main" id="{F1E351AF-5E9D-47DF-B364-0A2348AF3FF3}"/>
              </a:ext>
            </a:extLst>
          </p:cNvPr>
          <p:cNvSpPr txBox="1"/>
          <p:nvPr/>
        </p:nvSpPr>
        <p:spPr>
          <a:xfrm>
            <a:off x="362738" y="2287203"/>
            <a:ext cx="2773428" cy="2585323"/>
          </a:xfrm>
          <a:prstGeom prst="rect">
            <a:avLst/>
          </a:prstGeom>
          <a:noFill/>
        </p:spPr>
        <p:txBody>
          <a:bodyPr wrap="square" rtlCol="0">
            <a:spAutoFit/>
          </a:bodyPr>
          <a:lstStyle/>
          <a:p>
            <a:r>
              <a:rPr lang="zh-CN" altLang="en-US" b="1" dirty="0"/>
              <a:t>多领域对齐调优</a:t>
            </a: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基于提示的任务重述</a:t>
            </a:r>
            <a:endParaRPr lang="en-US" altLang="zh-CN" b="1" dirty="0"/>
          </a:p>
        </p:txBody>
      </p:sp>
    </p:spTree>
    <p:extLst>
      <p:ext uri="{BB962C8B-B14F-4D97-AF65-F5344CB8AC3E}">
        <p14:creationId xmlns:p14="http://schemas.microsoft.com/office/powerpoint/2010/main" val="336332712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
          <p:cNvGrpSpPr/>
          <p:nvPr>
            <p:custDataLst>
              <p:tags r:id="rId1"/>
            </p:custDataLst>
          </p:nvPr>
        </p:nvGrpSpPr>
        <p:grpSpPr>
          <a:xfrm>
            <a:off x="177941" y="1977484"/>
            <a:ext cx="639518" cy="639518"/>
            <a:chOff x="2959100" y="1866900"/>
            <a:chExt cx="1536700" cy="1536700"/>
          </a:xfrm>
        </p:grpSpPr>
        <p:sp>
          <p:nvSpPr>
            <p:cNvPr id="3" name="PA-椭圆 2"/>
            <p:cNvSpPr/>
            <p:nvPr>
              <p:custDataLst>
                <p:tags r:id="rId20"/>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1" name="PA-椭圆 2"/>
            <p:cNvSpPr/>
            <p:nvPr>
              <p:custDataLst>
                <p:tags r:id="rId21"/>
              </p:custDataLst>
            </p:nvPr>
          </p:nvSpPr>
          <p:spPr>
            <a:xfrm>
              <a:off x="3361590" y="2294246"/>
              <a:ext cx="731720" cy="682008"/>
            </a:xfrm>
            <a:custGeom>
              <a:avLst/>
              <a:gdLst>
                <a:gd name="T0" fmla="*/ 2356 w 6533"/>
                <a:gd name="T1" fmla="*/ 1983 h 6099"/>
                <a:gd name="T2" fmla="*/ 1269 w 6533"/>
                <a:gd name="T3" fmla="*/ 3356 h 6099"/>
                <a:gd name="T4" fmla="*/ 905 w 6533"/>
                <a:gd name="T5" fmla="*/ 3279 h 6099"/>
                <a:gd name="T6" fmla="*/ 0 w 6533"/>
                <a:gd name="T7" fmla="*/ 4184 h 6099"/>
                <a:gd name="T8" fmla="*/ 905 w 6533"/>
                <a:gd name="T9" fmla="*/ 5090 h 6099"/>
                <a:gd name="T10" fmla="*/ 1811 w 6533"/>
                <a:gd name="T11" fmla="*/ 4184 h 6099"/>
                <a:gd name="T12" fmla="*/ 1628 w 6533"/>
                <a:gd name="T13" fmla="*/ 3639 h 6099"/>
                <a:gd name="T14" fmla="*/ 2715 w 6533"/>
                <a:gd name="T15" fmla="*/ 2266 h 6099"/>
                <a:gd name="T16" fmla="*/ 3037 w 6533"/>
                <a:gd name="T17" fmla="*/ 2378 h 6099"/>
                <a:gd name="T18" fmla="*/ 3037 w 6533"/>
                <a:gd name="T19" fmla="*/ 4318 h 6099"/>
                <a:gd name="T20" fmla="*/ 2360 w 6533"/>
                <a:gd name="T21" fmla="*/ 5194 h 6099"/>
                <a:gd name="T22" fmla="*/ 3265 w 6533"/>
                <a:gd name="T23" fmla="*/ 6099 h 6099"/>
                <a:gd name="T24" fmla="*/ 4171 w 6533"/>
                <a:gd name="T25" fmla="*/ 5194 h 6099"/>
                <a:gd name="T26" fmla="*/ 3493 w 6533"/>
                <a:gd name="T27" fmla="*/ 4318 h 6099"/>
                <a:gd name="T28" fmla="*/ 3493 w 6533"/>
                <a:gd name="T29" fmla="*/ 2379 h 6099"/>
                <a:gd name="T30" fmla="*/ 3805 w 6533"/>
                <a:gd name="T31" fmla="*/ 2272 h 6099"/>
                <a:gd name="T32" fmla="*/ 4893 w 6533"/>
                <a:gd name="T33" fmla="*/ 3652 h 6099"/>
                <a:gd name="T34" fmla="*/ 4719 w 6533"/>
                <a:gd name="T35" fmla="*/ 4186 h 6099"/>
                <a:gd name="T36" fmla="*/ 5624 w 6533"/>
                <a:gd name="T37" fmla="*/ 5091 h 6099"/>
                <a:gd name="T38" fmla="*/ 6533 w 6533"/>
                <a:gd name="T39" fmla="*/ 4184 h 6099"/>
                <a:gd name="T40" fmla="*/ 5628 w 6533"/>
                <a:gd name="T41" fmla="*/ 3279 h 6099"/>
                <a:gd name="T42" fmla="*/ 5251 w 6533"/>
                <a:gd name="T43" fmla="*/ 3362 h 6099"/>
                <a:gd name="T44" fmla="*/ 4169 w 6533"/>
                <a:gd name="T45" fmla="*/ 1991 h 6099"/>
                <a:gd name="T46" fmla="*/ 4468 w 6533"/>
                <a:gd name="T47" fmla="*/ 1200 h 6099"/>
                <a:gd name="T48" fmla="*/ 3268 w 6533"/>
                <a:gd name="T49" fmla="*/ 0 h 6099"/>
                <a:gd name="T50" fmla="*/ 2068 w 6533"/>
                <a:gd name="T51" fmla="*/ 1200 h 6099"/>
                <a:gd name="T52" fmla="*/ 2356 w 6533"/>
                <a:gd name="T53" fmla="*/ 1983 h 6099"/>
                <a:gd name="T54" fmla="*/ 905 w 6533"/>
                <a:gd name="T55" fmla="*/ 4634 h 6099"/>
                <a:gd name="T56" fmla="*/ 457 w 6533"/>
                <a:gd name="T57" fmla="*/ 4186 h 6099"/>
                <a:gd name="T58" fmla="*/ 905 w 6533"/>
                <a:gd name="T59" fmla="*/ 3738 h 6099"/>
                <a:gd name="T60" fmla="*/ 1353 w 6533"/>
                <a:gd name="T61" fmla="*/ 4186 h 6099"/>
                <a:gd name="T62" fmla="*/ 905 w 6533"/>
                <a:gd name="T63" fmla="*/ 4634 h 6099"/>
                <a:gd name="T64" fmla="*/ 3715 w 6533"/>
                <a:gd name="T65" fmla="*/ 5196 h 6099"/>
                <a:gd name="T66" fmla="*/ 3267 w 6533"/>
                <a:gd name="T67" fmla="*/ 5644 h 6099"/>
                <a:gd name="T68" fmla="*/ 2819 w 6533"/>
                <a:gd name="T69" fmla="*/ 5196 h 6099"/>
                <a:gd name="T70" fmla="*/ 3259 w 6533"/>
                <a:gd name="T71" fmla="*/ 4748 h 6099"/>
                <a:gd name="T72" fmla="*/ 3268 w 6533"/>
                <a:gd name="T73" fmla="*/ 4748 h 6099"/>
                <a:gd name="T74" fmla="*/ 3277 w 6533"/>
                <a:gd name="T75" fmla="*/ 4748 h 6099"/>
                <a:gd name="T76" fmla="*/ 3715 w 6533"/>
                <a:gd name="T77" fmla="*/ 5196 h 6099"/>
                <a:gd name="T78" fmla="*/ 6076 w 6533"/>
                <a:gd name="T79" fmla="*/ 4184 h 6099"/>
                <a:gd name="T80" fmla="*/ 5628 w 6533"/>
                <a:gd name="T81" fmla="*/ 4632 h 6099"/>
                <a:gd name="T82" fmla="*/ 5180 w 6533"/>
                <a:gd name="T83" fmla="*/ 4184 h 6099"/>
                <a:gd name="T84" fmla="*/ 5628 w 6533"/>
                <a:gd name="T85" fmla="*/ 3736 h 6099"/>
                <a:gd name="T86" fmla="*/ 6076 w 6533"/>
                <a:gd name="T87" fmla="*/ 4184 h 6099"/>
                <a:gd name="T88" fmla="*/ 3267 w 6533"/>
                <a:gd name="T89" fmla="*/ 458 h 6099"/>
                <a:gd name="T90" fmla="*/ 4009 w 6533"/>
                <a:gd name="T91" fmla="*/ 1200 h 6099"/>
                <a:gd name="T92" fmla="*/ 3267 w 6533"/>
                <a:gd name="T93" fmla="*/ 1943 h 6099"/>
                <a:gd name="T94" fmla="*/ 2524 w 6533"/>
                <a:gd name="T95" fmla="*/ 1200 h 6099"/>
                <a:gd name="T96" fmla="*/ 3267 w 6533"/>
                <a:gd name="T97" fmla="*/ 458 h 6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33" h="6099">
                  <a:moveTo>
                    <a:pt x="2356" y="1983"/>
                  </a:moveTo>
                  <a:lnTo>
                    <a:pt x="1269" y="3356"/>
                  </a:lnTo>
                  <a:cubicBezTo>
                    <a:pt x="1157" y="3307"/>
                    <a:pt x="1035" y="3279"/>
                    <a:pt x="905" y="3279"/>
                  </a:cubicBezTo>
                  <a:cubicBezTo>
                    <a:pt x="407" y="3279"/>
                    <a:pt x="0" y="3686"/>
                    <a:pt x="0" y="4184"/>
                  </a:cubicBezTo>
                  <a:cubicBezTo>
                    <a:pt x="0" y="4683"/>
                    <a:pt x="407" y="5090"/>
                    <a:pt x="905" y="5090"/>
                  </a:cubicBezTo>
                  <a:cubicBezTo>
                    <a:pt x="1404" y="5090"/>
                    <a:pt x="1811" y="4683"/>
                    <a:pt x="1811" y="4184"/>
                  </a:cubicBezTo>
                  <a:cubicBezTo>
                    <a:pt x="1811" y="3980"/>
                    <a:pt x="1743" y="3791"/>
                    <a:pt x="1628" y="3639"/>
                  </a:cubicBezTo>
                  <a:lnTo>
                    <a:pt x="2715" y="2266"/>
                  </a:lnTo>
                  <a:cubicBezTo>
                    <a:pt x="2815" y="2318"/>
                    <a:pt x="2924" y="2356"/>
                    <a:pt x="3037" y="2378"/>
                  </a:cubicBezTo>
                  <a:lnTo>
                    <a:pt x="3037" y="4318"/>
                  </a:lnTo>
                  <a:cubicBezTo>
                    <a:pt x="2648" y="4419"/>
                    <a:pt x="2360" y="4774"/>
                    <a:pt x="2360" y="5194"/>
                  </a:cubicBezTo>
                  <a:cubicBezTo>
                    <a:pt x="2360" y="5694"/>
                    <a:pt x="2767" y="6099"/>
                    <a:pt x="3265" y="6099"/>
                  </a:cubicBezTo>
                  <a:cubicBezTo>
                    <a:pt x="3764" y="6099"/>
                    <a:pt x="4171" y="5692"/>
                    <a:pt x="4171" y="5194"/>
                  </a:cubicBezTo>
                  <a:cubicBezTo>
                    <a:pt x="4171" y="4774"/>
                    <a:pt x="3883" y="4419"/>
                    <a:pt x="3493" y="4318"/>
                  </a:cubicBezTo>
                  <a:lnTo>
                    <a:pt x="3493" y="2379"/>
                  </a:lnTo>
                  <a:cubicBezTo>
                    <a:pt x="3604" y="2358"/>
                    <a:pt x="3708" y="2322"/>
                    <a:pt x="3805" y="2272"/>
                  </a:cubicBezTo>
                  <a:lnTo>
                    <a:pt x="4893" y="3652"/>
                  </a:lnTo>
                  <a:cubicBezTo>
                    <a:pt x="4784" y="3802"/>
                    <a:pt x="4719" y="3986"/>
                    <a:pt x="4719" y="4186"/>
                  </a:cubicBezTo>
                  <a:cubicBezTo>
                    <a:pt x="4719" y="4684"/>
                    <a:pt x="5125" y="5091"/>
                    <a:pt x="5624" y="5091"/>
                  </a:cubicBezTo>
                  <a:cubicBezTo>
                    <a:pt x="6123" y="5091"/>
                    <a:pt x="6533" y="4684"/>
                    <a:pt x="6533" y="4184"/>
                  </a:cubicBezTo>
                  <a:cubicBezTo>
                    <a:pt x="6533" y="3686"/>
                    <a:pt x="6127" y="3279"/>
                    <a:pt x="5628" y="3279"/>
                  </a:cubicBezTo>
                  <a:cubicBezTo>
                    <a:pt x="5493" y="3279"/>
                    <a:pt x="5365" y="3308"/>
                    <a:pt x="5251" y="3362"/>
                  </a:cubicBezTo>
                  <a:lnTo>
                    <a:pt x="4169" y="1991"/>
                  </a:lnTo>
                  <a:cubicBezTo>
                    <a:pt x="4355" y="1779"/>
                    <a:pt x="4468" y="1503"/>
                    <a:pt x="4468" y="1200"/>
                  </a:cubicBezTo>
                  <a:cubicBezTo>
                    <a:pt x="4468" y="539"/>
                    <a:pt x="3929" y="0"/>
                    <a:pt x="3268" y="0"/>
                  </a:cubicBezTo>
                  <a:cubicBezTo>
                    <a:pt x="2607" y="0"/>
                    <a:pt x="2068" y="539"/>
                    <a:pt x="2068" y="1200"/>
                  </a:cubicBezTo>
                  <a:cubicBezTo>
                    <a:pt x="2067" y="1499"/>
                    <a:pt x="2176" y="1772"/>
                    <a:pt x="2356" y="1983"/>
                  </a:cubicBezTo>
                  <a:close/>
                  <a:moveTo>
                    <a:pt x="905" y="4634"/>
                  </a:moveTo>
                  <a:cubicBezTo>
                    <a:pt x="659" y="4634"/>
                    <a:pt x="457" y="4432"/>
                    <a:pt x="457" y="4186"/>
                  </a:cubicBezTo>
                  <a:cubicBezTo>
                    <a:pt x="457" y="3939"/>
                    <a:pt x="659" y="3738"/>
                    <a:pt x="905" y="3738"/>
                  </a:cubicBezTo>
                  <a:cubicBezTo>
                    <a:pt x="1152" y="3738"/>
                    <a:pt x="1353" y="3939"/>
                    <a:pt x="1353" y="4186"/>
                  </a:cubicBezTo>
                  <a:cubicBezTo>
                    <a:pt x="1353" y="4432"/>
                    <a:pt x="1153" y="4634"/>
                    <a:pt x="905" y="4634"/>
                  </a:cubicBezTo>
                  <a:close/>
                  <a:moveTo>
                    <a:pt x="3715" y="5196"/>
                  </a:moveTo>
                  <a:cubicBezTo>
                    <a:pt x="3715" y="5443"/>
                    <a:pt x="3513" y="5644"/>
                    <a:pt x="3267" y="5644"/>
                  </a:cubicBezTo>
                  <a:cubicBezTo>
                    <a:pt x="3020" y="5644"/>
                    <a:pt x="2819" y="5443"/>
                    <a:pt x="2819" y="5196"/>
                  </a:cubicBezTo>
                  <a:cubicBezTo>
                    <a:pt x="2819" y="4952"/>
                    <a:pt x="3015" y="4754"/>
                    <a:pt x="3259" y="4748"/>
                  </a:cubicBezTo>
                  <a:lnTo>
                    <a:pt x="3268" y="4748"/>
                  </a:lnTo>
                  <a:lnTo>
                    <a:pt x="3277" y="4748"/>
                  </a:lnTo>
                  <a:cubicBezTo>
                    <a:pt x="3519" y="4752"/>
                    <a:pt x="3715" y="4952"/>
                    <a:pt x="3715" y="5196"/>
                  </a:cubicBezTo>
                  <a:close/>
                  <a:moveTo>
                    <a:pt x="6076" y="4184"/>
                  </a:moveTo>
                  <a:cubicBezTo>
                    <a:pt x="6076" y="4431"/>
                    <a:pt x="5875" y="4632"/>
                    <a:pt x="5628" y="4632"/>
                  </a:cubicBezTo>
                  <a:cubicBezTo>
                    <a:pt x="5381" y="4632"/>
                    <a:pt x="5180" y="4431"/>
                    <a:pt x="5180" y="4184"/>
                  </a:cubicBezTo>
                  <a:cubicBezTo>
                    <a:pt x="5180" y="3938"/>
                    <a:pt x="5381" y="3736"/>
                    <a:pt x="5628" y="3736"/>
                  </a:cubicBezTo>
                  <a:cubicBezTo>
                    <a:pt x="5875" y="3736"/>
                    <a:pt x="6076" y="3938"/>
                    <a:pt x="6076" y="4184"/>
                  </a:cubicBezTo>
                  <a:close/>
                  <a:moveTo>
                    <a:pt x="3267" y="458"/>
                  </a:moveTo>
                  <a:cubicBezTo>
                    <a:pt x="3676" y="458"/>
                    <a:pt x="4009" y="791"/>
                    <a:pt x="4009" y="1200"/>
                  </a:cubicBezTo>
                  <a:cubicBezTo>
                    <a:pt x="4009" y="1610"/>
                    <a:pt x="3676" y="1943"/>
                    <a:pt x="3267" y="1943"/>
                  </a:cubicBezTo>
                  <a:cubicBezTo>
                    <a:pt x="2857" y="1943"/>
                    <a:pt x="2524" y="1610"/>
                    <a:pt x="2524" y="1200"/>
                  </a:cubicBezTo>
                  <a:cubicBezTo>
                    <a:pt x="2524" y="791"/>
                    <a:pt x="2857" y="458"/>
                    <a:pt x="3267" y="458"/>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2" name="PA-组合 31"/>
          <p:cNvGrpSpPr/>
          <p:nvPr>
            <p:custDataLst>
              <p:tags r:id="rId2"/>
            </p:custDataLst>
          </p:nvPr>
        </p:nvGrpSpPr>
        <p:grpSpPr>
          <a:xfrm>
            <a:off x="177941" y="3389028"/>
            <a:ext cx="639518" cy="639518"/>
            <a:chOff x="2959100" y="1866900"/>
            <a:chExt cx="1536700" cy="1536700"/>
          </a:xfrm>
        </p:grpSpPr>
        <p:sp>
          <p:nvSpPr>
            <p:cNvPr id="33" name="PA-椭圆 32"/>
            <p:cNvSpPr/>
            <p:nvPr>
              <p:custDataLst>
                <p:tags r:id="rId18"/>
              </p:custDataLst>
            </p:nvPr>
          </p:nvSpPr>
          <p:spPr>
            <a:xfrm>
              <a:off x="2959100" y="1866900"/>
              <a:ext cx="1536700" cy="1536700"/>
            </a:xfrm>
            <a:prstGeom prst="ellipse">
              <a:avLst/>
            </a:pr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4" name="PA-椭圆 2"/>
            <p:cNvSpPr/>
            <p:nvPr>
              <p:custDataLst>
                <p:tags r:id="rId19"/>
              </p:custDataLst>
            </p:nvPr>
          </p:nvSpPr>
          <p:spPr>
            <a:xfrm>
              <a:off x="3361590" y="2407475"/>
              <a:ext cx="731720" cy="455550"/>
            </a:xfrm>
            <a:custGeom>
              <a:avLst/>
              <a:gdLst>
                <a:gd name="connsiteX0" fmla="*/ 284157 w 607639"/>
                <a:gd name="connsiteY0" fmla="*/ 258998 h 378301"/>
                <a:gd name="connsiteX1" fmla="*/ 274010 w 607639"/>
                <a:gd name="connsiteY1" fmla="*/ 269127 h 378301"/>
                <a:gd name="connsiteX2" fmla="*/ 284157 w 607639"/>
                <a:gd name="connsiteY2" fmla="*/ 279345 h 378301"/>
                <a:gd name="connsiteX3" fmla="*/ 429684 w 607639"/>
                <a:gd name="connsiteY3" fmla="*/ 279345 h 378301"/>
                <a:gd name="connsiteX4" fmla="*/ 439831 w 607639"/>
                <a:gd name="connsiteY4" fmla="*/ 269127 h 378301"/>
                <a:gd name="connsiteX5" fmla="*/ 429684 w 607639"/>
                <a:gd name="connsiteY5" fmla="*/ 258998 h 378301"/>
                <a:gd name="connsiteX6" fmla="*/ 284157 w 607639"/>
                <a:gd name="connsiteY6" fmla="*/ 241051 h 378301"/>
                <a:gd name="connsiteX7" fmla="*/ 429684 w 607639"/>
                <a:gd name="connsiteY7" fmla="*/ 241051 h 378301"/>
                <a:gd name="connsiteX8" fmla="*/ 457899 w 607639"/>
                <a:gd name="connsiteY8" fmla="*/ 269127 h 378301"/>
                <a:gd name="connsiteX9" fmla="*/ 429684 w 607639"/>
                <a:gd name="connsiteY9" fmla="*/ 297292 h 378301"/>
                <a:gd name="connsiteX10" fmla="*/ 284157 w 607639"/>
                <a:gd name="connsiteY10" fmla="*/ 297292 h 378301"/>
                <a:gd name="connsiteX11" fmla="*/ 255941 w 607639"/>
                <a:gd name="connsiteY11" fmla="*/ 269127 h 378301"/>
                <a:gd name="connsiteX12" fmla="*/ 284157 w 607639"/>
                <a:gd name="connsiteY12" fmla="*/ 241051 h 378301"/>
                <a:gd name="connsiteX13" fmla="*/ 131013 w 607639"/>
                <a:gd name="connsiteY13" fmla="*/ 231093 h 378301"/>
                <a:gd name="connsiteX14" fmla="*/ 122556 w 607639"/>
                <a:gd name="connsiteY14" fmla="*/ 233759 h 378301"/>
                <a:gd name="connsiteX15" fmla="*/ 122556 w 607639"/>
                <a:gd name="connsiteY15" fmla="*/ 301298 h 378301"/>
                <a:gd name="connsiteX16" fmla="*/ 134217 w 607639"/>
                <a:gd name="connsiteY16" fmla="*/ 297655 h 378301"/>
                <a:gd name="connsiteX17" fmla="*/ 139558 w 607639"/>
                <a:gd name="connsiteY17" fmla="*/ 297655 h 378301"/>
                <a:gd name="connsiteX18" fmla="*/ 151575 w 607639"/>
                <a:gd name="connsiteY18" fmla="*/ 301387 h 378301"/>
                <a:gd name="connsiteX19" fmla="*/ 151575 w 607639"/>
                <a:gd name="connsiteY19" fmla="*/ 233759 h 378301"/>
                <a:gd name="connsiteX20" fmla="*/ 142763 w 607639"/>
                <a:gd name="connsiteY20" fmla="*/ 231093 h 378301"/>
                <a:gd name="connsiteX21" fmla="*/ 131013 w 607639"/>
                <a:gd name="connsiteY21" fmla="*/ 231093 h 378301"/>
                <a:gd name="connsiteX22" fmla="*/ 188428 w 607639"/>
                <a:gd name="connsiteY22" fmla="*/ 214475 h 378301"/>
                <a:gd name="connsiteX23" fmla="*/ 183354 w 607639"/>
                <a:gd name="connsiteY23" fmla="*/ 219185 h 378301"/>
                <a:gd name="connsiteX24" fmla="*/ 169646 w 607639"/>
                <a:gd name="connsiteY24" fmla="*/ 231182 h 378301"/>
                <a:gd name="connsiteX25" fmla="*/ 169646 w 607639"/>
                <a:gd name="connsiteY25" fmla="*/ 306897 h 378301"/>
                <a:gd name="connsiteX26" fmla="*/ 188428 w 607639"/>
                <a:gd name="connsiteY26" fmla="*/ 312584 h 378301"/>
                <a:gd name="connsiteX27" fmla="*/ 85348 w 607639"/>
                <a:gd name="connsiteY27" fmla="*/ 214475 h 378301"/>
                <a:gd name="connsiteX28" fmla="*/ 85348 w 607639"/>
                <a:gd name="connsiteY28" fmla="*/ 312584 h 378301"/>
                <a:gd name="connsiteX29" fmla="*/ 104486 w 607639"/>
                <a:gd name="connsiteY29" fmla="*/ 306719 h 378301"/>
                <a:gd name="connsiteX30" fmla="*/ 104486 w 607639"/>
                <a:gd name="connsiteY30" fmla="*/ 231360 h 378301"/>
                <a:gd name="connsiteX31" fmla="*/ 90421 w 607639"/>
                <a:gd name="connsiteY31" fmla="*/ 219185 h 378301"/>
                <a:gd name="connsiteX32" fmla="*/ 85348 w 607639"/>
                <a:gd name="connsiteY32" fmla="*/ 214475 h 378301"/>
                <a:gd name="connsiteX33" fmla="*/ 284161 w 607639"/>
                <a:gd name="connsiteY33" fmla="*/ 178566 h 378301"/>
                <a:gd name="connsiteX34" fmla="*/ 274013 w 607639"/>
                <a:gd name="connsiteY34" fmla="*/ 188692 h 378301"/>
                <a:gd name="connsiteX35" fmla="*/ 284161 w 607639"/>
                <a:gd name="connsiteY35" fmla="*/ 198817 h 378301"/>
                <a:gd name="connsiteX36" fmla="*/ 514640 w 607639"/>
                <a:gd name="connsiteY36" fmla="*/ 198817 h 378301"/>
                <a:gd name="connsiteX37" fmla="*/ 524789 w 607639"/>
                <a:gd name="connsiteY37" fmla="*/ 188692 h 378301"/>
                <a:gd name="connsiteX38" fmla="*/ 514640 w 607639"/>
                <a:gd name="connsiteY38" fmla="*/ 178566 h 378301"/>
                <a:gd name="connsiteX39" fmla="*/ 284161 w 607639"/>
                <a:gd name="connsiteY39" fmla="*/ 160536 h 378301"/>
                <a:gd name="connsiteX40" fmla="*/ 514640 w 607639"/>
                <a:gd name="connsiteY40" fmla="*/ 160536 h 378301"/>
                <a:gd name="connsiteX41" fmla="*/ 542860 w 607639"/>
                <a:gd name="connsiteY41" fmla="*/ 188692 h 378301"/>
                <a:gd name="connsiteX42" fmla="*/ 514640 w 607639"/>
                <a:gd name="connsiteY42" fmla="*/ 216847 h 378301"/>
                <a:gd name="connsiteX43" fmla="*/ 284161 w 607639"/>
                <a:gd name="connsiteY43" fmla="*/ 216847 h 378301"/>
                <a:gd name="connsiteX44" fmla="*/ 255941 w 607639"/>
                <a:gd name="connsiteY44" fmla="*/ 188692 h 378301"/>
                <a:gd name="connsiteX45" fmla="*/ 284161 w 607639"/>
                <a:gd name="connsiteY45" fmla="*/ 160536 h 378301"/>
                <a:gd name="connsiteX46" fmla="*/ 284161 w 607639"/>
                <a:gd name="connsiteY46" fmla="*/ 96804 h 378301"/>
                <a:gd name="connsiteX47" fmla="*/ 274013 w 607639"/>
                <a:gd name="connsiteY47" fmla="*/ 106942 h 378301"/>
                <a:gd name="connsiteX48" fmla="*/ 284161 w 607639"/>
                <a:gd name="connsiteY48" fmla="*/ 117080 h 378301"/>
                <a:gd name="connsiteX49" fmla="*/ 514640 w 607639"/>
                <a:gd name="connsiteY49" fmla="*/ 117080 h 378301"/>
                <a:gd name="connsiteX50" fmla="*/ 524789 w 607639"/>
                <a:gd name="connsiteY50" fmla="*/ 106942 h 378301"/>
                <a:gd name="connsiteX51" fmla="*/ 514640 w 607639"/>
                <a:gd name="connsiteY51" fmla="*/ 96804 h 378301"/>
                <a:gd name="connsiteX52" fmla="*/ 136898 w 607639"/>
                <a:gd name="connsiteY52" fmla="*/ 85627 h 378301"/>
                <a:gd name="connsiteX53" fmla="*/ 87782 w 607639"/>
                <a:gd name="connsiteY53" fmla="*/ 134780 h 378301"/>
                <a:gd name="connsiteX54" fmla="*/ 136898 w 607639"/>
                <a:gd name="connsiteY54" fmla="*/ 183844 h 378301"/>
                <a:gd name="connsiteX55" fmla="*/ 186103 w 607639"/>
                <a:gd name="connsiteY55" fmla="*/ 134780 h 378301"/>
                <a:gd name="connsiteX56" fmla="*/ 136898 w 607639"/>
                <a:gd name="connsiteY56" fmla="*/ 85627 h 378301"/>
                <a:gd name="connsiteX57" fmla="*/ 284161 w 607639"/>
                <a:gd name="connsiteY57" fmla="*/ 78751 h 378301"/>
                <a:gd name="connsiteX58" fmla="*/ 514640 w 607639"/>
                <a:gd name="connsiteY58" fmla="*/ 78751 h 378301"/>
                <a:gd name="connsiteX59" fmla="*/ 542860 w 607639"/>
                <a:gd name="connsiteY59" fmla="*/ 106942 h 378301"/>
                <a:gd name="connsiteX60" fmla="*/ 514640 w 607639"/>
                <a:gd name="connsiteY60" fmla="*/ 135133 h 378301"/>
                <a:gd name="connsiteX61" fmla="*/ 284161 w 607639"/>
                <a:gd name="connsiteY61" fmla="*/ 135133 h 378301"/>
                <a:gd name="connsiteX62" fmla="*/ 255941 w 607639"/>
                <a:gd name="connsiteY62" fmla="*/ 106942 h 378301"/>
                <a:gd name="connsiteX63" fmla="*/ 284161 w 607639"/>
                <a:gd name="connsiteY63" fmla="*/ 78751 h 378301"/>
                <a:gd name="connsiteX64" fmla="*/ 136898 w 607639"/>
                <a:gd name="connsiteY64" fmla="*/ 67672 h 378301"/>
                <a:gd name="connsiteX65" fmla="*/ 204076 w 607639"/>
                <a:gd name="connsiteY65" fmla="*/ 134780 h 378301"/>
                <a:gd name="connsiteX66" fmla="*/ 136898 w 607639"/>
                <a:gd name="connsiteY66" fmla="*/ 201887 h 378301"/>
                <a:gd name="connsiteX67" fmla="*/ 69719 w 607639"/>
                <a:gd name="connsiteY67" fmla="*/ 134780 h 378301"/>
                <a:gd name="connsiteX68" fmla="*/ 136898 w 607639"/>
                <a:gd name="connsiteY68" fmla="*/ 67672 h 378301"/>
                <a:gd name="connsiteX69" fmla="*/ 127719 w 607639"/>
                <a:gd name="connsiteY69" fmla="*/ 56825 h 378301"/>
                <a:gd name="connsiteX70" fmla="*/ 101726 w 607639"/>
                <a:gd name="connsiteY70" fmla="*/ 64468 h 378301"/>
                <a:gd name="connsiteX71" fmla="*/ 86238 w 607639"/>
                <a:gd name="connsiteY71" fmla="*/ 74421 h 378301"/>
                <a:gd name="connsiteX72" fmla="*/ 68434 w 607639"/>
                <a:gd name="connsiteY72" fmla="*/ 94860 h 378301"/>
                <a:gd name="connsiteX73" fmla="*/ 60868 w 607639"/>
                <a:gd name="connsiteY73" fmla="*/ 111567 h 378301"/>
                <a:gd name="connsiteX74" fmla="*/ 56951 w 607639"/>
                <a:gd name="connsiteY74" fmla="*/ 138316 h 378301"/>
                <a:gd name="connsiteX75" fmla="*/ 59621 w 607639"/>
                <a:gd name="connsiteY75" fmla="*/ 156534 h 378301"/>
                <a:gd name="connsiteX76" fmla="*/ 70838 w 607639"/>
                <a:gd name="connsiteY76" fmla="*/ 181150 h 378301"/>
                <a:gd name="connsiteX77" fmla="*/ 82855 w 607639"/>
                <a:gd name="connsiteY77" fmla="*/ 195013 h 378301"/>
                <a:gd name="connsiteX78" fmla="*/ 105732 w 607639"/>
                <a:gd name="connsiteY78" fmla="*/ 209676 h 378301"/>
                <a:gd name="connsiteX79" fmla="*/ 123357 w 607639"/>
                <a:gd name="connsiteY79" fmla="*/ 214831 h 378301"/>
                <a:gd name="connsiteX80" fmla="*/ 136888 w 607639"/>
                <a:gd name="connsiteY80" fmla="*/ 211809 h 378301"/>
                <a:gd name="connsiteX81" fmla="*/ 150418 w 607639"/>
                <a:gd name="connsiteY81" fmla="*/ 214831 h 378301"/>
                <a:gd name="connsiteX82" fmla="*/ 168132 w 607639"/>
                <a:gd name="connsiteY82" fmla="*/ 209676 h 378301"/>
                <a:gd name="connsiteX83" fmla="*/ 190920 w 607639"/>
                <a:gd name="connsiteY83" fmla="*/ 195013 h 378301"/>
                <a:gd name="connsiteX84" fmla="*/ 202938 w 607639"/>
                <a:gd name="connsiteY84" fmla="*/ 181150 h 378301"/>
                <a:gd name="connsiteX85" fmla="*/ 214243 w 607639"/>
                <a:gd name="connsiteY85" fmla="*/ 156534 h 378301"/>
                <a:gd name="connsiteX86" fmla="*/ 216824 w 607639"/>
                <a:gd name="connsiteY86" fmla="*/ 138316 h 378301"/>
                <a:gd name="connsiteX87" fmla="*/ 212996 w 607639"/>
                <a:gd name="connsiteY87" fmla="*/ 111567 h 378301"/>
                <a:gd name="connsiteX88" fmla="*/ 205341 w 607639"/>
                <a:gd name="connsiteY88" fmla="*/ 94860 h 378301"/>
                <a:gd name="connsiteX89" fmla="*/ 187538 w 607639"/>
                <a:gd name="connsiteY89" fmla="*/ 74421 h 378301"/>
                <a:gd name="connsiteX90" fmla="*/ 172138 w 607639"/>
                <a:gd name="connsiteY90" fmla="*/ 64468 h 378301"/>
                <a:gd name="connsiteX91" fmla="*/ 146056 w 607639"/>
                <a:gd name="connsiteY91" fmla="*/ 56825 h 378301"/>
                <a:gd name="connsiteX92" fmla="*/ 127719 w 607639"/>
                <a:gd name="connsiteY92" fmla="*/ 56825 h 378301"/>
                <a:gd name="connsiteX93" fmla="*/ 136899 w 607639"/>
                <a:gd name="connsiteY93" fmla="*/ 35386 h 378301"/>
                <a:gd name="connsiteX94" fmla="*/ 158074 w 607639"/>
                <a:gd name="connsiteY94" fmla="*/ 43317 h 378301"/>
                <a:gd name="connsiteX95" fmla="*/ 169379 w 607639"/>
                <a:gd name="connsiteY95" fmla="*/ 46694 h 378301"/>
                <a:gd name="connsiteX96" fmla="*/ 204896 w 607639"/>
                <a:gd name="connsiteY96" fmla="*/ 69533 h 378301"/>
                <a:gd name="connsiteX97" fmla="*/ 212640 w 607639"/>
                <a:gd name="connsiteY97" fmla="*/ 78420 h 378301"/>
                <a:gd name="connsiteX98" fmla="*/ 230265 w 607639"/>
                <a:gd name="connsiteY98" fmla="*/ 116810 h 378301"/>
                <a:gd name="connsiteX99" fmla="*/ 231868 w 607639"/>
                <a:gd name="connsiteY99" fmla="*/ 128452 h 378301"/>
                <a:gd name="connsiteX100" fmla="*/ 225904 w 607639"/>
                <a:gd name="connsiteY100" fmla="*/ 170219 h 378301"/>
                <a:gd name="connsiteX101" fmla="*/ 221008 w 607639"/>
                <a:gd name="connsiteY101" fmla="*/ 180972 h 378301"/>
                <a:gd name="connsiteX102" fmla="*/ 206498 w 607639"/>
                <a:gd name="connsiteY102" fmla="*/ 207988 h 378301"/>
                <a:gd name="connsiteX103" fmla="*/ 206498 w 607639"/>
                <a:gd name="connsiteY103" fmla="*/ 324759 h 378301"/>
                <a:gd name="connsiteX104" fmla="*/ 202848 w 607639"/>
                <a:gd name="connsiteY104" fmla="*/ 332046 h 378301"/>
                <a:gd name="connsiteX105" fmla="*/ 197508 w 607639"/>
                <a:gd name="connsiteY105" fmla="*/ 333824 h 378301"/>
                <a:gd name="connsiteX106" fmla="*/ 194837 w 607639"/>
                <a:gd name="connsiteY106" fmla="*/ 333379 h 378301"/>
                <a:gd name="connsiteX107" fmla="*/ 136888 w 607639"/>
                <a:gd name="connsiteY107" fmla="*/ 315695 h 378301"/>
                <a:gd name="connsiteX108" fmla="*/ 116236 w 607639"/>
                <a:gd name="connsiteY108" fmla="*/ 322004 h 378301"/>
                <a:gd name="connsiteX109" fmla="*/ 116147 w 607639"/>
                <a:gd name="connsiteY109" fmla="*/ 322004 h 378301"/>
                <a:gd name="connsiteX110" fmla="*/ 78938 w 607639"/>
                <a:gd name="connsiteY110" fmla="*/ 333379 h 378301"/>
                <a:gd name="connsiteX111" fmla="*/ 70927 w 607639"/>
                <a:gd name="connsiteY111" fmla="*/ 332046 h 378301"/>
                <a:gd name="connsiteX112" fmla="*/ 67277 w 607639"/>
                <a:gd name="connsiteY112" fmla="*/ 324759 h 378301"/>
                <a:gd name="connsiteX113" fmla="*/ 67277 w 607639"/>
                <a:gd name="connsiteY113" fmla="*/ 207899 h 378301"/>
                <a:gd name="connsiteX114" fmla="*/ 52767 w 607639"/>
                <a:gd name="connsiteY114" fmla="*/ 180972 h 378301"/>
                <a:gd name="connsiteX115" fmla="*/ 47871 w 607639"/>
                <a:gd name="connsiteY115" fmla="*/ 170219 h 378301"/>
                <a:gd name="connsiteX116" fmla="*/ 41907 w 607639"/>
                <a:gd name="connsiteY116" fmla="*/ 128452 h 378301"/>
                <a:gd name="connsiteX117" fmla="*/ 43599 w 607639"/>
                <a:gd name="connsiteY117" fmla="*/ 116810 h 378301"/>
                <a:gd name="connsiteX118" fmla="*/ 61135 w 607639"/>
                <a:gd name="connsiteY118" fmla="*/ 78420 h 378301"/>
                <a:gd name="connsiteX119" fmla="*/ 68879 w 607639"/>
                <a:gd name="connsiteY119" fmla="*/ 69533 h 378301"/>
                <a:gd name="connsiteX120" fmla="*/ 104486 w 607639"/>
                <a:gd name="connsiteY120" fmla="*/ 46694 h 378301"/>
                <a:gd name="connsiteX121" fmla="*/ 115791 w 607639"/>
                <a:gd name="connsiteY121" fmla="*/ 43317 h 378301"/>
                <a:gd name="connsiteX122" fmla="*/ 136899 w 607639"/>
                <a:gd name="connsiteY122" fmla="*/ 35386 h 378301"/>
                <a:gd name="connsiteX123" fmla="*/ 28036 w 607639"/>
                <a:gd name="connsiteY123" fmla="*/ 18044 h 378301"/>
                <a:gd name="connsiteX124" fmla="*/ 18068 w 607639"/>
                <a:gd name="connsiteY124" fmla="*/ 27999 h 378301"/>
                <a:gd name="connsiteX125" fmla="*/ 18068 w 607639"/>
                <a:gd name="connsiteY125" fmla="*/ 350391 h 378301"/>
                <a:gd name="connsiteX126" fmla="*/ 28036 w 607639"/>
                <a:gd name="connsiteY126" fmla="*/ 360346 h 378301"/>
                <a:gd name="connsiteX127" fmla="*/ 579603 w 607639"/>
                <a:gd name="connsiteY127" fmla="*/ 360346 h 378301"/>
                <a:gd name="connsiteX128" fmla="*/ 589571 w 607639"/>
                <a:gd name="connsiteY128" fmla="*/ 350391 h 378301"/>
                <a:gd name="connsiteX129" fmla="*/ 589571 w 607639"/>
                <a:gd name="connsiteY129" fmla="*/ 27999 h 378301"/>
                <a:gd name="connsiteX130" fmla="*/ 579603 w 607639"/>
                <a:gd name="connsiteY130" fmla="*/ 18044 h 378301"/>
                <a:gd name="connsiteX131" fmla="*/ 28036 w 607639"/>
                <a:gd name="connsiteY131" fmla="*/ 0 h 378301"/>
                <a:gd name="connsiteX132" fmla="*/ 579603 w 607639"/>
                <a:gd name="connsiteY132" fmla="*/ 0 h 378301"/>
                <a:gd name="connsiteX133" fmla="*/ 607639 w 607639"/>
                <a:gd name="connsiteY133" fmla="*/ 27999 h 378301"/>
                <a:gd name="connsiteX134" fmla="*/ 607639 w 607639"/>
                <a:gd name="connsiteY134" fmla="*/ 350391 h 378301"/>
                <a:gd name="connsiteX135" fmla="*/ 579603 w 607639"/>
                <a:gd name="connsiteY135" fmla="*/ 378301 h 378301"/>
                <a:gd name="connsiteX136" fmla="*/ 28036 w 607639"/>
                <a:gd name="connsiteY136" fmla="*/ 378301 h 378301"/>
                <a:gd name="connsiteX137" fmla="*/ 0 w 607639"/>
                <a:gd name="connsiteY137" fmla="*/ 350391 h 378301"/>
                <a:gd name="connsiteX138" fmla="*/ 0 w 607639"/>
                <a:gd name="connsiteY138" fmla="*/ 27999 h 378301"/>
                <a:gd name="connsiteX139" fmla="*/ 28036 w 607639"/>
                <a:gd name="connsiteY139" fmla="*/ 0 h 3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639" h="378301">
                  <a:moveTo>
                    <a:pt x="284157" y="258998"/>
                  </a:moveTo>
                  <a:cubicBezTo>
                    <a:pt x="278549" y="258998"/>
                    <a:pt x="274010" y="263618"/>
                    <a:pt x="274010" y="269127"/>
                  </a:cubicBezTo>
                  <a:cubicBezTo>
                    <a:pt x="274010" y="274725"/>
                    <a:pt x="278549" y="279345"/>
                    <a:pt x="284157" y="279345"/>
                  </a:cubicBezTo>
                  <a:lnTo>
                    <a:pt x="429684" y="279345"/>
                  </a:lnTo>
                  <a:cubicBezTo>
                    <a:pt x="435291" y="279345"/>
                    <a:pt x="439831" y="274725"/>
                    <a:pt x="439831" y="269127"/>
                  </a:cubicBezTo>
                  <a:cubicBezTo>
                    <a:pt x="439831" y="263618"/>
                    <a:pt x="435291" y="258998"/>
                    <a:pt x="429684" y="258998"/>
                  </a:cubicBezTo>
                  <a:close/>
                  <a:moveTo>
                    <a:pt x="284157" y="241051"/>
                  </a:moveTo>
                  <a:lnTo>
                    <a:pt x="429684" y="241051"/>
                  </a:lnTo>
                  <a:cubicBezTo>
                    <a:pt x="445260" y="241051"/>
                    <a:pt x="457899" y="253667"/>
                    <a:pt x="457899" y="269127"/>
                  </a:cubicBezTo>
                  <a:cubicBezTo>
                    <a:pt x="457899" y="284676"/>
                    <a:pt x="445260" y="297292"/>
                    <a:pt x="429684" y="297292"/>
                  </a:cubicBezTo>
                  <a:lnTo>
                    <a:pt x="284157" y="297292"/>
                  </a:lnTo>
                  <a:cubicBezTo>
                    <a:pt x="268580" y="297292"/>
                    <a:pt x="255941" y="284676"/>
                    <a:pt x="255941" y="269127"/>
                  </a:cubicBezTo>
                  <a:cubicBezTo>
                    <a:pt x="255941" y="253667"/>
                    <a:pt x="268580" y="241051"/>
                    <a:pt x="284157" y="241051"/>
                  </a:cubicBezTo>
                  <a:close/>
                  <a:moveTo>
                    <a:pt x="131013" y="231093"/>
                  </a:moveTo>
                  <a:cubicBezTo>
                    <a:pt x="128253" y="232426"/>
                    <a:pt x="125405" y="233226"/>
                    <a:pt x="122556" y="233759"/>
                  </a:cubicBezTo>
                  <a:lnTo>
                    <a:pt x="122556" y="301298"/>
                  </a:lnTo>
                  <a:lnTo>
                    <a:pt x="134217" y="297655"/>
                  </a:lnTo>
                  <a:cubicBezTo>
                    <a:pt x="135998" y="297210"/>
                    <a:pt x="137778" y="297210"/>
                    <a:pt x="139558" y="297655"/>
                  </a:cubicBezTo>
                  <a:lnTo>
                    <a:pt x="151575" y="301387"/>
                  </a:lnTo>
                  <a:lnTo>
                    <a:pt x="151575" y="233759"/>
                  </a:lnTo>
                  <a:cubicBezTo>
                    <a:pt x="148638" y="233315"/>
                    <a:pt x="145611" y="232426"/>
                    <a:pt x="142763" y="231093"/>
                  </a:cubicBezTo>
                  <a:cubicBezTo>
                    <a:pt x="139024" y="229405"/>
                    <a:pt x="134751" y="229405"/>
                    <a:pt x="131013" y="231093"/>
                  </a:cubicBezTo>
                  <a:close/>
                  <a:moveTo>
                    <a:pt x="188428" y="214475"/>
                  </a:moveTo>
                  <a:cubicBezTo>
                    <a:pt x="186381" y="215542"/>
                    <a:pt x="184689" y="217230"/>
                    <a:pt x="183354" y="219185"/>
                  </a:cubicBezTo>
                  <a:cubicBezTo>
                    <a:pt x="179971" y="224606"/>
                    <a:pt x="175165" y="228694"/>
                    <a:pt x="169646" y="231182"/>
                  </a:cubicBezTo>
                  <a:lnTo>
                    <a:pt x="169646" y="306897"/>
                  </a:lnTo>
                  <a:lnTo>
                    <a:pt x="188428" y="312584"/>
                  </a:lnTo>
                  <a:close/>
                  <a:moveTo>
                    <a:pt x="85348" y="214475"/>
                  </a:moveTo>
                  <a:lnTo>
                    <a:pt x="85348" y="312584"/>
                  </a:lnTo>
                  <a:lnTo>
                    <a:pt x="104486" y="306719"/>
                  </a:lnTo>
                  <a:lnTo>
                    <a:pt x="104486" y="231360"/>
                  </a:lnTo>
                  <a:cubicBezTo>
                    <a:pt x="98878" y="228872"/>
                    <a:pt x="93893" y="224784"/>
                    <a:pt x="90421" y="219185"/>
                  </a:cubicBezTo>
                  <a:cubicBezTo>
                    <a:pt x="89175" y="217230"/>
                    <a:pt x="87395" y="215542"/>
                    <a:pt x="85348" y="214475"/>
                  </a:cubicBezTo>
                  <a:close/>
                  <a:moveTo>
                    <a:pt x="284161" y="178566"/>
                  </a:moveTo>
                  <a:cubicBezTo>
                    <a:pt x="278553" y="178566"/>
                    <a:pt x="274013" y="183096"/>
                    <a:pt x="274013" y="188692"/>
                  </a:cubicBezTo>
                  <a:cubicBezTo>
                    <a:pt x="274013" y="194287"/>
                    <a:pt x="278553" y="198817"/>
                    <a:pt x="284161" y="198817"/>
                  </a:cubicBezTo>
                  <a:lnTo>
                    <a:pt x="514640" y="198817"/>
                  </a:lnTo>
                  <a:cubicBezTo>
                    <a:pt x="520249" y="198817"/>
                    <a:pt x="524789" y="194287"/>
                    <a:pt x="524789" y="188692"/>
                  </a:cubicBezTo>
                  <a:cubicBezTo>
                    <a:pt x="524789" y="183096"/>
                    <a:pt x="520249" y="178566"/>
                    <a:pt x="514640" y="178566"/>
                  </a:cubicBezTo>
                  <a:close/>
                  <a:moveTo>
                    <a:pt x="284161" y="160536"/>
                  </a:moveTo>
                  <a:lnTo>
                    <a:pt x="514640" y="160536"/>
                  </a:lnTo>
                  <a:cubicBezTo>
                    <a:pt x="530219" y="160536"/>
                    <a:pt x="542860" y="173237"/>
                    <a:pt x="542860" y="188692"/>
                  </a:cubicBezTo>
                  <a:cubicBezTo>
                    <a:pt x="542860" y="204235"/>
                    <a:pt x="530219" y="216847"/>
                    <a:pt x="514640" y="216847"/>
                  </a:cubicBezTo>
                  <a:lnTo>
                    <a:pt x="284161" y="216847"/>
                  </a:lnTo>
                  <a:cubicBezTo>
                    <a:pt x="268582" y="216847"/>
                    <a:pt x="255941" y="204235"/>
                    <a:pt x="255941" y="188692"/>
                  </a:cubicBezTo>
                  <a:cubicBezTo>
                    <a:pt x="255941" y="173237"/>
                    <a:pt x="268582" y="160536"/>
                    <a:pt x="284161" y="160536"/>
                  </a:cubicBezTo>
                  <a:close/>
                  <a:moveTo>
                    <a:pt x="284161" y="96804"/>
                  </a:moveTo>
                  <a:cubicBezTo>
                    <a:pt x="278553" y="96804"/>
                    <a:pt x="274013" y="101339"/>
                    <a:pt x="274013" y="106942"/>
                  </a:cubicBezTo>
                  <a:cubicBezTo>
                    <a:pt x="274013" y="112545"/>
                    <a:pt x="278553" y="117080"/>
                    <a:pt x="284161" y="117080"/>
                  </a:cubicBezTo>
                  <a:lnTo>
                    <a:pt x="514640" y="117080"/>
                  </a:lnTo>
                  <a:cubicBezTo>
                    <a:pt x="520249" y="117080"/>
                    <a:pt x="524789" y="112545"/>
                    <a:pt x="524789" y="106942"/>
                  </a:cubicBezTo>
                  <a:cubicBezTo>
                    <a:pt x="524789" y="101339"/>
                    <a:pt x="520249" y="96804"/>
                    <a:pt x="514640" y="96804"/>
                  </a:cubicBezTo>
                  <a:close/>
                  <a:moveTo>
                    <a:pt x="136898" y="85627"/>
                  </a:moveTo>
                  <a:cubicBezTo>
                    <a:pt x="109759" y="85627"/>
                    <a:pt x="87782" y="107670"/>
                    <a:pt x="87782" y="134780"/>
                  </a:cubicBezTo>
                  <a:cubicBezTo>
                    <a:pt x="87782" y="161889"/>
                    <a:pt x="109759" y="183844"/>
                    <a:pt x="136898" y="183844"/>
                  </a:cubicBezTo>
                  <a:cubicBezTo>
                    <a:pt x="164036" y="183844"/>
                    <a:pt x="186103" y="161889"/>
                    <a:pt x="186103" y="134780"/>
                  </a:cubicBezTo>
                  <a:cubicBezTo>
                    <a:pt x="186103" y="107670"/>
                    <a:pt x="164036" y="85627"/>
                    <a:pt x="136898" y="85627"/>
                  </a:cubicBezTo>
                  <a:close/>
                  <a:moveTo>
                    <a:pt x="284161" y="78751"/>
                  </a:moveTo>
                  <a:lnTo>
                    <a:pt x="514640" y="78751"/>
                  </a:lnTo>
                  <a:cubicBezTo>
                    <a:pt x="530219" y="78751"/>
                    <a:pt x="542860" y="91379"/>
                    <a:pt x="542860" y="106942"/>
                  </a:cubicBezTo>
                  <a:cubicBezTo>
                    <a:pt x="542860" y="122505"/>
                    <a:pt x="530219" y="135133"/>
                    <a:pt x="514640" y="135133"/>
                  </a:cubicBezTo>
                  <a:lnTo>
                    <a:pt x="284161" y="135133"/>
                  </a:lnTo>
                  <a:cubicBezTo>
                    <a:pt x="268582" y="135133"/>
                    <a:pt x="255941" y="122505"/>
                    <a:pt x="255941" y="106942"/>
                  </a:cubicBezTo>
                  <a:cubicBezTo>
                    <a:pt x="255941" y="91379"/>
                    <a:pt x="268582" y="78751"/>
                    <a:pt x="284161" y="78751"/>
                  </a:cubicBezTo>
                  <a:close/>
                  <a:moveTo>
                    <a:pt x="136898" y="67672"/>
                  </a:moveTo>
                  <a:cubicBezTo>
                    <a:pt x="174002" y="67672"/>
                    <a:pt x="204076" y="97715"/>
                    <a:pt x="204076" y="134780"/>
                  </a:cubicBezTo>
                  <a:cubicBezTo>
                    <a:pt x="204076" y="171755"/>
                    <a:pt x="174002" y="201887"/>
                    <a:pt x="136898" y="201887"/>
                  </a:cubicBezTo>
                  <a:cubicBezTo>
                    <a:pt x="99883" y="201887"/>
                    <a:pt x="69719" y="171755"/>
                    <a:pt x="69719" y="134780"/>
                  </a:cubicBezTo>
                  <a:cubicBezTo>
                    <a:pt x="69719" y="97715"/>
                    <a:pt x="99883" y="67672"/>
                    <a:pt x="136898" y="67672"/>
                  </a:cubicBezTo>
                  <a:close/>
                  <a:moveTo>
                    <a:pt x="127719" y="56825"/>
                  </a:moveTo>
                  <a:cubicBezTo>
                    <a:pt x="120598" y="63135"/>
                    <a:pt x="111073" y="65889"/>
                    <a:pt x="101726" y="64468"/>
                  </a:cubicBezTo>
                  <a:cubicBezTo>
                    <a:pt x="94783" y="63401"/>
                    <a:pt x="88107" y="67667"/>
                    <a:pt x="86238" y="74421"/>
                  </a:cubicBezTo>
                  <a:cubicBezTo>
                    <a:pt x="83656" y="83574"/>
                    <a:pt x="77158" y="91039"/>
                    <a:pt x="68434" y="94860"/>
                  </a:cubicBezTo>
                  <a:cubicBezTo>
                    <a:pt x="62114" y="97704"/>
                    <a:pt x="58820" y="104902"/>
                    <a:pt x="60868" y="111567"/>
                  </a:cubicBezTo>
                  <a:cubicBezTo>
                    <a:pt x="63627" y="120632"/>
                    <a:pt x="62203" y="130407"/>
                    <a:pt x="56951" y="138316"/>
                  </a:cubicBezTo>
                  <a:cubicBezTo>
                    <a:pt x="53123" y="144181"/>
                    <a:pt x="54281" y="152002"/>
                    <a:pt x="59621" y="156534"/>
                  </a:cubicBezTo>
                  <a:cubicBezTo>
                    <a:pt x="66832" y="162666"/>
                    <a:pt x="70927" y="171641"/>
                    <a:pt x="70838" y="181150"/>
                  </a:cubicBezTo>
                  <a:cubicBezTo>
                    <a:pt x="70749" y="188082"/>
                    <a:pt x="76001" y="194125"/>
                    <a:pt x="82855" y="195013"/>
                  </a:cubicBezTo>
                  <a:cubicBezTo>
                    <a:pt x="92291" y="196257"/>
                    <a:pt x="100658" y="201589"/>
                    <a:pt x="105732" y="209676"/>
                  </a:cubicBezTo>
                  <a:cubicBezTo>
                    <a:pt x="109382" y="215542"/>
                    <a:pt x="117037" y="217763"/>
                    <a:pt x="123357" y="214831"/>
                  </a:cubicBezTo>
                  <a:cubicBezTo>
                    <a:pt x="127630" y="212787"/>
                    <a:pt x="132259" y="211809"/>
                    <a:pt x="136888" y="211809"/>
                  </a:cubicBezTo>
                  <a:cubicBezTo>
                    <a:pt x="141517" y="211809"/>
                    <a:pt x="146145" y="212787"/>
                    <a:pt x="150418" y="214831"/>
                  </a:cubicBezTo>
                  <a:cubicBezTo>
                    <a:pt x="156827" y="217763"/>
                    <a:pt x="164394" y="215542"/>
                    <a:pt x="168132" y="209676"/>
                  </a:cubicBezTo>
                  <a:cubicBezTo>
                    <a:pt x="173117" y="201589"/>
                    <a:pt x="181485" y="196257"/>
                    <a:pt x="190920" y="195013"/>
                  </a:cubicBezTo>
                  <a:cubicBezTo>
                    <a:pt x="197864" y="194125"/>
                    <a:pt x="203027" y="188082"/>
                    <a:pt x="202938" y="181150"/>
                  </a:cubicBezTo>
                  <a:cubicBezTo>
                    <a:pt x="202848" y="171641"/>
                    <a:pt x="206943" y="162666"/>
                    <a:pt x="214243" y="156534"/>
                  </a:cubicBezTo>
                  <a:cubicBezTo>
                    <a:pt x="219494" y="152002"/>
                    <a:pt x="220652" y="144181"/>
                    <a:pt x="216824" y="138316"/>
                  </a:cubicBezTo>
                  <a:cubicBezTo>
                    <a:pt x="211572" y="130407"/>
                    <a:pt x="210148" y="120632"/>
                    <a:pt x="212996" y="111567"/>
                  </a:cubicBezTo>
                  <a:cubicBezTo>
                    <a:pt x="214955" y="104902"/>
                    <a:pt x="211750" y="97704"/>
                    <a:pt x="205341" y="94860"/>
                  </a:cubicBezTo>
                  <a:cubicBezTo>
                    <a:pt x="196617" y="91039"/>
                    <a:pt x="190119" y="83574"/>
                    <a:pt x="187538" y="74421"/>
                  </a:cubicBezTo>
                  <a:cubicBezTo>
                    <a:pt x="185668" y="67667"/>
                    <a:pt x="178992" y="63401"/>
                    <a:pt x="172138" y="64468"/>
                  </a:cubicBezTo>
                  <a:cubicBezTo>
                    <a:pt x="162702" y="65889"/>
                    <a:pt x="153178" y="63135"/>
                    <a:pt x="146056" y="56825"/>
                  </a:cubicBezTo>
                  <a:cubicBezTo>
                    <a:pt x="140804" y="52204"/>
                    <a:pt x="132971" y="52204"/>
                    <a:pt x="127719" y="56825"/>
                  </a:cubicBezTo>
                  <a:close/>
                  <a:moveTo>
                    <a:pt x="136899" y="35386"/>
                  </a:moveTo>
                  <a:cubicBezTo>
                    <a:pt x="144454" y="35386"/>
                    <a:pt x="152020" y="38030"/>
                    <a:pt x="158074" y="43317"/>
                  </a:cubicBezTo>
                  <a:cubicBezTo>
                    <a:pt x="161189" y="46072"/>
                    <a:pt x="165284" y="47316"/>
                    <a:pt x="169379" y="46694"/>
                  </a:cubicBezTo>
                  <a:cubicBezTo>
                    <a:pt x="185312" y="44206"/>
                    <a:pt x="200534" y="54070"/>
                    <a:pt x="204896" y="69533"/>
                  </a:cubicBezTo>
                  <a:cubicBezTo>
                    <a:pt x="206053" y="73443"/>
                    <a:pt x="208902" y="76731"/>
                    <a:pt x="212640" y="78420"/>
                  </a:cubicBezTo>
                  <a:cubicBezTo>
                    <a:pt x="227328" y="84907"/>
                    <a:pt x="234894" y="101436"/>
                    <a:pt x="230265" y="116810"/>
                  </a:cubicBezTo>
                  <a:cubicBezTo>
                    <a:pt x="229019" y="120720"/>
                    <a:pt x="229642" y="124986"/>
                    <a:pt x="231868" y="128452"/>
                  </a:cubicBezTo>
                  <a:cubicBezTo>
                    <a:pt x="240769" y="141871"/>
                    <a:pt x="238188" y="159822"/>
                    <a:pt x="225904" y="170219"/>
                  </a:cubicBezTo>
                  <a:cubicBezTo>
                    <a:pt x="222699" y="172885"/>
                    <a:pt x="220919" y="176796"/>
                    <a:pt x="221008" y="180972"/>
                  </a:cubicBezTo>
                  <a:cubicBezTo>
                    <a:pt x="221097" y="192081"/>
                    <a:pt x="215400" y="202123"/>
                    <a:pt x="206498" y="207988"/>
                  </a:cubicBezTo>
                  <a:lnTo>
                    <a:pt x="206498" y="324759"/>
                  </a:lnTo>
                  <a:cubicBezTo>
                    <a:pt x="206498" y="327603"/>
                    <a:pt x="205163" y="330358"/>
                    <a:pt x="202848" y="332046"/>
                  </a:cubicBezTo>
                  <a:cubicBezTo>
                    <a:pt x="201335" y="333202"/>
                    <a:pt x="199377" y="333824"/>
                    <a:pt x="197508" y="333824"/>
                  </a:cubicBezTo>
                  <a:cubicBezTo>
                    <a:pt x="196617" y="333824"/>
                    <a:pt x="195727" y="333646"/>
                    <a:pt x="194837" y="333379"/>
                  </a:cubicBezTo>
                  <a:lnTo>
                    <a:pt x="136888" y="315695"/>
                  </a:lnTo>
                  <a:lnTo>
                    <a:pt x="116236" y="322004"/>
                  </a:lnTo>
                  <a:cubicBezTo>
                    <a:pt x="116236" y="322004"/>
                    <a:pt x="116236" y="322004"/>
                    <a:pt x="116147" y="322004"/>
                  </a:cubicBezTo>
                  <a:lnTo>
                    <a:pt x="78938" y="333379"/>
                  </a:lnTo>
                  <a:cubicBezTo>
                    <a:pt x="76179" y="334268"/>
                    <a:pt x="73241" y="333735"/>
                    <a:pt x="70927" y="332046"/>
                  </a:cubicBezTo>
                  <a:cubicBezTo>
                    <a:pt x="68612" y="330358"/>
                    <a:pt x="67277" y="327603"/>
                    <a:pt x="67277" y="324759"/>
                  </a:cubicBezTo>
                  <a:lnTo>
                    <a:pt x="67277" y="207899"/>
                  </a:lnTo>
                  <a:cubicBezTo>
                    <a:pt x="58375" y="202123"/>
                    <a:pt x="52678" y="192081"/>
                    <a:pt x="52767" y="180972"/>
                  </a:cubicBezTo>
                  <a:cubicBezTo>
                    <a:pt x="52856" y="176796"/>
                    <a:pt x="51076" y="172885"/>
                    <a:pt x="47871" y="170219"/>
                  </a:cubicBezTo>
                  <a:cubicBezTo>
                    <a:pt x="35676" y="159822"/>
                    <a:pt x="33095" y="141871"/>
                    <a:pt x="41907" y="128452"/>
                  </a:cubicBezTo>
                  <a:cubicBezTo>
                    <a:pt x="44133" y="124986"/>
                    <a:pt x="44756" y="120720"/>
                    <a:pt x="43599" y="116810"/>
                  </a:cubicBezTo>
                  <a:cubicBezTo>
                    <a:pt x="38881" y="101436"/>
                    <a:pt x="46447" y="84907"/>
                    <a:pt x="61135" y="78420"/>
                  </a:cubicBezTo>
                  <a:cubicBezTo>
                    <a:pt x="64962" y="76731"/>
                    <a:pt x="67722" y="73443"/>
                    <a:pt x="68879" y="69533"/>
                  </a:cubicBezTo>
                  <a:cubicBezTo>
                    <a:pt x="73241" y="54070"/>
                    <a:pt x="88552" y="44206"/>
                    <a:pt x="104486" y="46694"/>
                  </a:cubicBezTo>
                  <a:cubicBezTo>
                    <a:pt x="108492" y="47316"/>
                    <a:pt x="112675" y="46072"/>
                    <a:pt x="115791" y="43317"/>
                  </a:cubicBezTo>
                  <a:cubicBezTo>
                    <a:pt x="121800" y="38030"/>
                    <a:pt x="129344" y="35386"/>
                    <a:pt x="136899" y="35386"/>
                  </a:cubicBezTo>
                  <a:close/>
                  <a:moveTo>
                    <a:pt x="28036" y="18044"/>
                  </a:moveTo>
                  <a:cubicBezTo>
                    <a:pt x="22518" y="18044"/>
                    <a:pt x="18068" y="22488"/>
                    <a:pt x="18068" y="27999"/>
                  </a:cubicBezTo>
                  <a:lnTo>
                    <a:pt x="18068" y="350391"/>
                  </a:lnTo>
                  <a:cubicBezTo>
                    <a:pt x="18068" y="355902"/>
                    <a:pt x="22518" y="360346"/>
                    <a:pt x="28036" y="360346"/>
                  </a:cubicBezTo>
                  <a:lnTo>
                    <a:pt x="579603" y="360346"/>
                  </a:lnTo>
                  <a:cubicBezTo>
                    <a:pt x="585121" y="360346"/>
                    <a:pt x="589571" y="355813"/>
                    <a:pt x="589571" y="350391"/>
                  </a:cubicBezTo>
                  <a:lnTo>
                    <a:pt x="589571" y="27999"/>
                  </a:lnTo>
                  <a:cubicBezTo>
                    <a:pt x="589571" y="22488"/>
                    <a:pt x="585121" y="18044"/>
                    <a:pt x="579603" y="18044"/>
                  </a:cubicBezTo>
                  <a:close/>
                  <a:moveTo>
                    <a:pt x="28036" y="0"/>
                  </a:moveTo>
                  <a:lnTo>
                    <a:pt x="579603" y="0"/>
                  </a:lnTo>
                  <a:cubicBezTo>
                    <a:pt x="595089" y="0"/>
                    <a:pt x="607639" y="12533"/>
                    <a:pt x="607639" y="27999"/>
                  </a:cubicBezTo>
                  <a:lnTo>
                    <a:pt x="607639" y="350391"/>
                  </a:lnTo>
                  <a:cubicBezTo>
                    <a:pt x="607639" y="365768"/>
                    <a:pt x="595089" y="378301"/>
                    <a:pt x="579603" y="378301"/>
                  </a:cubicBezTo>
                  <a:lnTo>
                    <a:pt x="28036" y="378301"/>
                  </a:lnTo>
                  <a:cubicBezTo>
                    <a:pt x="12549" y="378301"/>
                    <a:pt x="0" y="365768"/>
                    <a:pt x="0" y="350391"/>
                  </a:cubicBezTo>
                  <a:lnTo>
                    <a:pt x="0" y="27999"/>
                  </a:lnTo>
                  <a:cubicBezTo>
                    <a:pt x="0" y="12533"/>
                    <a:pt x="12549" y="0"/>
                    <a:pt x="280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5" name="PA-组合 34"/>
          <p:cNvGrpSpPr/>
          <p:nvPr>
            <p:custDataLst>
              <p:tags r:id="rId3"/>
            </p:custDataLst>
          </p:nvPr>
        </p:nvGrpSpPr>
        <p:grpSpPr>
          <a:xfrm>
            <a:off x="177941" y="4981941"/>
            <a:ext cx="639518" cy="639518"/>
            <a:chOff x="2959100" y="1866900"/>
            <a:chExt cx="1536700" cy="1536700"/>
          </a:xfrm>
        </p:grpSpPr>
        <p:sp>
          <p:nvSpPr>
            <p:cNvPr id="36" name="PA-椭圆 35"/>
            <p:cNvSpPr/>
            <p:nvPr>
              <p:custDataLst>
                <p:tags r:id="rId16"/>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7" name="PA-椭圆 2"/>
            <p:cNvSpPr/>
            <p:nvPr>
              <p:custDataLst>
                <p:tags r:id="rId17"/>
              </p:custDataLst>
            </p:nvPr>
          </p:nvSpPr>
          <p:spPr>
            <a:xfrm>
              <a:off x="3361590" y="2291067"/>
              <a:ext cx="731720" cy="688366"/>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20" name="PA-组合 19"/>
          <p:cNvGrpSpPr/>
          <p:nvPr>
            <p:custDataLst>
              <p:tags r:id="rId4"/>
            </p:custDataLst>
          </p:nvPr>
        </p:nvGrpSpPr>
        <p:grpSpPr>
          <a:xfrm>
            <a:off x="984961" y="1907267"/>
            <a:ext cx="5252549" cy="962324"/>
            <a:chOff x="7727479" y="3464575"/>
            <a:chExt cx="3975079" cy="962324"/>
          </a:xfrm>
        </p:grpSpPr>
        <p:sp>
          <p:nvSpPr>
            <p:cNvPr id="21" name="PA-矩形 20"/>
            <p:cNvSpPr/>
            <p:nvPr>
              <p:custDataLst>
                <p:tags r:id="rId14"/>
              </p:custDataLst>
            </p:nvPr>
          </p:nvSpPr>
          <p:spPr>
            <a:xfrm>
              <a:off x="7727479" y="3747033"/>
              <a:ext cx="3975079" cy="679866"/>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提示包括包括地理信息（坐标和地址）、社会经济特征（道路密度和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POI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密度）、天气条件（温度和湿度），以及其他更多内容。此外，我们从邻近区域计算出充电相关的变量（如需求和价格）的平均值，并将其整合到区域描述中，以增强空间意识。</a:t>
              </a:r>
            </a:p>
          </p:txBody>
        </p:sp>
        <p:sp>
          <p:nvSpPr>
            <p:cNvPr id="22" name="PA-矩形 21"/>
            <p:cNvSpPr/>
            <p:nvPr>
              <p:custDataLst>
                <p:tags r:id="rId15"/>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地理特征</a:t>
              </a:r>
            </a:p>
          </p:txBody>
        </p:sp>
      </p:grpSp>
      <p:grpSp>
        <p:nvGrpSpPr>
          <p:cNvPr id="23" name="PA-组合 22"/>
          <p:cNvGrpSpPr/>
          <p:nvPr>
            <p:custDataLst>
              <p:tags r:id="rId5"/>
            </p:custDataLst>
          </p:nvPr>
        </p:nvGrpSpPr>
        <p:grpSpPr>
          <a:xfrm>
            <a:off x="984962" y="3319413"/>
            <a:ext cx="4917546" cy="1366281"/>
            <a:chOff x="7727479" y="3464575"/>
            <a:chExt cx="3952203" cy="1366281"/>
          </a:xfrm>
        </p:grpSpPr>
        <p:sp>
          <p:nvSpPr>
            <p:cNvPr id="24" name="PA-矩形 23"/>
            <p:cNvSpPr/>
            <p:nvPr>
              <p:custDataLst>
                <p:tags r:id="rId12"/>
              </p:custDataLst>
            </p:nvPr>
          </p:nvSpPr>
          <p:spPr>
            <a:xfrm>
              <a:off x="7727479" y="3747033"/>
              <a:ext cx="3952203" cy="1083823"/>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为了从不同来源获取最新的元数据以进行区域特征描述，我们采用了检索增强生成（</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RAG</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），通过从有用数据的语料库中提取信息来丰富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LLMs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的知识，意味着创建一个与电动汽车充电相关的元数据知识库，根据充电区域</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站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ID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可以轻松检索到相应信息并插入到提示模板中。所有检索到的元数据都将被转换成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LLMs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兼容的文本标记，如表所示。</a:t>
              </a:r>
            </a:p>
          </p:txBody>
        </p:sp>
        <p:sp>
          <p:nvSpPr>
            <p:cNvPr id="25" name="PA-矩形 24"/>
            <p:cNvSpPr/>
            <p:nvPr>
              <p:custDataLst>
                <p:tags r:id="rId13"/>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信息检索</a:t>
              </a:r>
            </a:p>
          </p:txBody>
        </p:sp>
      </p:grpSp>
      <p:grpSp>
        <p:nvGrpSpPr>
          <p:cNvPr id="26" name="PA-组合 25"/>
          <p:cNvGrpSpPr/>
          <p:nvPr>
            <p:custDataLst>
              <p:tags r:id="rId6"/>
            </p:custDataLst>
          </p:nvPr>
        </p:nvGrpSpPr>
        <p:grpSpPr>
          <a:xfrm>
            <a:off x="984962" y="4912326"/>
            <a:ext cx="4917546" cy="1164302"/>
            <a:chOff x="7727479" y="3464575"/>
            <a:chExt cx="3952203" cy="1164302"/>
          </a:xfrm>
        </p:grpSpPr>
        <p:sp>
          <p:nvSpPr>
            <p:cNvPr id="5" name="PA-矩形 4"/>
            <p:cNvSpPr/>
            <p:nvPr>
              <p:custDataLst>
                <p:tags r:id="rId10"/>
              </p:custDataLst>
            </p:nvPr>
          </p:nvSpPr>
          <p:spPr>
            <a:xfrm>
              <a:off x="7727479" y="3747033"/>
              <a:ext cx="3952203" cy="881844"/>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为了提升 </a:t>
              </a:r>
              <a:r>
                <a:rPr lang="en-US" altLang="zh-CN" sz="105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ChatEV</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的推理能力，我们在提示设计中应用了一种简单而有效的零样本扩增指令，即角色扮演。角色扮演要求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假设一个特定的角色，</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AI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利用这一角色更高效地完成分配的任务。例如，指令可以呈现为“一个擅长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特定任务</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&gt;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的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特定领域</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&gt;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专家”。角色扮演可以帮助我们更有效地编程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p>
          </p:txBody>
        </p:sp>
        <p:sp>
          <p:nvSpPr>
            <p:cNvPr id="6" name="PA-矩形 5"/>
            <p:cNvSpPr/>
            <p:nvPr>
              <p:custDataLst>
                <p:tags r:id="rId11"/>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零样本扩增指令</a:t>
              </a:r>
            </a:p>
          </p:txBody>
        </p:sp>
      </p:grpSp>
      <p:sp>
        <p:nvSpPr>
          <p:cNvPr id="38" name="PA-文本框 37"/>
          <p:cNvSpPr txBox="1"/>
          <p:nvPr>
            <p:custDataLst>
              <p:tags r:id="rId7"/>
            </p:custDataLst>
          </p:nvPr>
        </p:nvSpPr>
        <p:spPr>
          <a:xfrm>
            <a:off x="4872229" y="35707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提示设计</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9" name="PA-直接连接符 38"/>
          <p:cNvCxnSpPr/>
          <p:nvPr>
            <p:custDataLst>
              <p:tags r:id="rId8"/>
            </p:custDataLst>
          </p:nvPr>
        </p:nvCxnSpPr>
        <p:spPr>
          <a:xfrm>
            <a:off x="5999683" y="98335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PA-直接连接符 32_1"/>
          <p:cNvCxnSpPr/>
          <p:nvPr>
            <p:custDataLst>
              <p:tags r:id="rId9"/>
            </p:custDataLst>
          </p:nvPr>
        </p:nvCxnSpPr>
        <p:spPr>
          <a:xfrm>
            <a:off x="5999683" y="98335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
        <p:nvSpPr>
          <p:cNvPr id="4" name="文本框 3">
            <a:extLst>
              <a:ext uri="{FF2B5EF4-FFF2-40B4-BE49-F238E27FC236}">
                <a16:creationId xmlns:a16="http://schemas.microsoft.com/office/drawing/2014/main" id="{4CEF06D7-9EEB-4C95-8491-26D3DF31A59B}"/>
              </a:ext>
            </a:extLst>
          </p:cNvPr>
          <p:cNvSpPr txBox="1"/>
          <p:nvPr/>
        </p:nvSpPr>
        <p:spPr>
          <a:xfrm>
            <a:off x="1878348" y="1116762"/>
            <a:ext cx="8435303" cy="369332"/>
          </a:xfrm>
          <a:prstGeom prst="rect">
            <a:avLst/>
          </a:prstGeom>
          <a:noFill/>
        </p:spPr>
        <p:txBody>
          <a:bodyPr wrap="square" rtlCol="0">
            <a:spAutoFit/>
          </a:bodyPr>
          <a:lstStyle/>
          <a:p>
            <a:r>
              <a:rPr lang="zh-CN" altLang="en-US" dirty="0"/>
              <a:t>通常来说，一个提示包括两个模板，用于模型输入和目标，以及一组相关的元数据。</a:t>
            </a:r>
          </a:p>
        </p:txBody>
      </p:sp>
      <p:pic>
        <p:nvPicPr>
          <p:cNvPr id="8" name="图片 7">
            <a:extLst>
              <a:ext uri="{FF2B5EF4-FFF2-40B4-BE49-F238E27FC236}">
                <a16:creationId xmlns:a16="http://schemas.microsoft.com/office/drawing/2014/main" id="{CBC1F8FB-FF4C-4A96-BE42-306EC1D0BC6E}"/>
              </a:ext>
            </a:extLst>
          </p:cNvPr>
          <p:cNvPicPr>
            <a:picLocks noChangeAspect="1"/>
          </p:cNvPicPr>
          <p:nvPr/>
        </p:nvPicPr>
        <p:blipFill rotWithShape="1">
          <a:blip r:embed="rId25"/>
          <a:srcRect t="3166"/>
          <a:stretch/>
        </p:blipFill>
        <p:spPr>
          <a:xfrm>
            <a:off x="6237510" y="1567857"/>
            <a:ext cx="5044877" cy="1940768"/>
          </a:xfrm>
          <a:prstGeom prst="rect">
            <a:avLst/>
          </a:prstGeom>
        </p:spPr>
      </p:pic>
      <p:pic>
        <p:nvPicPr>
          <p:cNvPr id="11" name="图片 10">
            <a:extLst>
              <a:ext uri="{FF2B5EF4-FFF2-40B4-BE49-F238E27FC236}">
                <a16:creationId xmlns:a16="http://schemas.microsoft.com/office/drawing/2014/main" id="{4172B00A-D1E8-495E-A032-F03216C8B5A7}"/>
              </a:ext>
            </a:extLst>
          </p:cNvPr>
          <p:cNvPicPr>
            <a:picLocks noChangeAspect="1"/>
          </p:cNvPicPr>
          <p:nvPr/>
        </p:nvPicPr>
        <p:blipFill rotWithShape="1">
          <a:blip r:embed="rId26"/>
          <a:srcRect l="3510" r="3683"/>
          <a:stretch/>
        </p:blipFill>
        <p:spPr>
          <a:xfrm>
            <a:off x="5836988" y="3660471"/>
            <a:ext cx="6272331" cy="2503709"/>
          </a:xfrm>
          <a:prstGeom prst="rect">
            <a:avLst/>
          </a:prstGeom>
        </p:spPr>
      </p:pic>
    </p:spTree>
    <p:extLst>
      <p:ext uri="{BB962C8B-B14F-4D97-AF65-F5344CB8AC3E}">
        <p14:creationId xmlns:p14="http://schemas.microsoft.com/office/powerpoint/2010/main" val="80573143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文本框 31_1"/>
          <p:cNvSpPr txBox="1"/>
          <p:nvPr>
            <p:custDataLst>
              <p:tags r:id="rId1"/>
            </p:custDataLst>
          </p:nvPr>
        </p:nvSpPr>
        <p:spPr>
          <a:xfrm>
            <a:off x="4342770" y="299009"/>
            <a:ext cx="3506460"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领域适应中的对齐调优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2"/>
            </p:custDataLst>
          </p:nvPr>
        </p:nvCxnSpPr>
        <p:spPr>
          <a:xfrm>
            <a:off x="5924112" y="960679"/>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4FDC22E-08F6-4BCB-BA31-2DA1826062FE}"/>
              </a:ext>
            </a:extLst>
          </p:cNvPr>
          <p:cNvSpPr txBox="1"/>
          <p:nvPr/>
        </p:nvSpPr>
        <p:spPr>
          <a:xfrm>
            <a:off x="1133555" y="1125997"/>
            <a:ext cx="9990386" cy="2862322"/>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在现实场景中，电动汽车的充电模式通常会随时间和空间而变化。直接使用来自不同充电区域的各种样本进行微调可能会导致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干网络学习错误的方向，从而在其他数据集上表现不佳。为了改进学习过程，我们应用了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元学习方法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Reptile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进行知识适应。它的工作原理是反复抽样每个任务，并以标准方式对每个任务执行随机梯度下降（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）以实现无偏且高效的调整。</a:t>
            </a:r>
          </a:p>
          <a:p>
            <a:endParaRPr lang="en-US" altLang="zh-CN" dirty="0"/>
          </a:p>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假设存在 </a:t>
            </a:r>
            <a:r>
              <a:rPr lang="en-US" altLang="zh-CN" sz="1800" kern="100" dirty="0">
                <a:effectLst/>
                <a:latin typeface="Cambria Math" panose="02040503050406030204" pitchFamily="18" charset="0"/>
                <a:ea typeface="等线" panose="02010600030101010101" pitchFamily="2" charset="-122"/>
                <a:cs typeface="Cambria Math" panose="02040503050406030204" pitchFamily="18" charset="0"/>
              </a:rPr>
              <a:t>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个电动汽车充电站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区域作为源领域，首先将它们的数据分为支持集和查询集。在支持集上进行 </a:t>
            </a:r>
            <a:r>
              <a:rPr lang="en-US" altLang="zh-CN" sz="1800" kern="100" dirty="0">
                <a:effectLst/>
                <a:latin typeface="Cambria Math" panose="02040503050406030204" pitchFamily="18" charset="0"/>
                <a:ea typeface="等线" panose="02010600030101010101" pitchFamily="2" charset="-122"/>
                <a:cs typeface="Cambria Math" panose="02040503050406030204" pitchFamily="18" charset="0"/>
              </a:rPr>
              <a:t>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步随机梯度下降（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SGD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）。这个过程使我们能够获得一组学习参数。随后，基于支持集中学到的参数，在查询集上进行一步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SGD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，以确定一个成熟的优化方向。这一步允许我们细化优化过程。</a:t>
            </a:r>
          </a:p>
          <a:p>
            <a:endParaRPr lang="zh-CN" altLang="en-US" dirty="0"/>
          </a:p>
        </p:txBody>
      </p:sp>
      <p:pic>
        <p:nvPicPr>
          <p:cNvPr id="5" name="图片 4">
            <a:extLst>
              <a:ext uri="{FF2B5EF4-FFF2-40B4-BE49-F238E27FC236}">
                <a16:creationId xmlns:a16="http://schemas.microsoft.com/office/drawing/2014/main" id="{165525AC-631B-4463-B560-A37F63122593}"/>
              </a:ext>
            </a:extLst>
          </p:cNvPr>
          <p:cNvPicPr>
            <a:picLocks noChangeAspect="1"/>
          </p:cNvPicPr>
          <p:nvPr/>
        </p:nvPicPr>
        <p:blipFill>
          <a:blip r:embed="rId5"/>
          <a:stretch>
            <a:fillRect/>
          </a:stretch>
        </p:blipFill>
        <p:spPr>
          <a:xfrm>
            <a:off x="1374373" y="3741339"/>
            <a:ext cx="9099478" cy="2706054"/>
          </a:xfrm>
          <a:prstGeom prst="rect">
            <a:avLst/>
          </a:prstGeom>
        </p:spPr>
      </p:pic>
      <p:pic>
        <p:nvPicPr>
          <p:cNvPr id="8" name="图片 7">
            <a:extLst>
              <a:ext uri="{FF2B5EF4-FFF2-40B4-BE49-F238E27FC236}">
                <a16:creationId xmlns:a16="http://schemas.microsoft.com/office/drawing/2014/main" id="{2CF8F04F-2139-449C-A508-2DED3637EDF7}"/>
              </a:ext>
            </a:extLst>
          </p:cNvPr>
          <p:cNvPicPr>
            <a:picLocks noChangeAspect="1"/>
          </p:cNvPicPr>
          <p:nvPr/>
        </p:nvPicPr>
        <p:blipFill>
          <a:blip r:embed="rId6"/>
          <a:stretch>
            <a:fillRect/>
          </a:stretch>
        </p:blipFill>
        <p:spPr>
          <a:xfrm>
            <a:off x="1512943" y="3741339"/>
            <a:ext cx="8822338" cy="2706054"/>
          </a:xfrm>
          <a:prstGeom prst="rect">
            <a:avLst/>
          </a:prstGeom>
        </p:spPr>
      </p:pic>
    </p:spTree>
    <p:extLst>
      <p:ext uri="{BB962C8B-B14F-4D97-AF65-F5344CB8AC3E}">
        <p14:creationId xmlns:p14="http://schemas.microsoft.com/office/powerpoint/2010/main" val="37108395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性能评估</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04</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extLst>
      <p:ext uri="{BB962C8B-B14F-4D97-AF65-F5344CB8AC3E}">
        <p14:creationId xmlns:p14="http://schemas.microsoft.com/office/powerpoint/2010/main" val="4050805943"/>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
          <p:cNvGrpSpPr/>
          <p:nvPr>
            <p:custDataLst>
              <p:tags r:id="rId1"/>
            </p:custDataLst>
          </p:nvPr>
        </p:nvGrpSpPr>
        <p:grpSpPr>
          <a:xfrm>
            <a:off x="1681789" y="1411972"/>
            <a:ext cx="639518" cy="639518"/>
            <a:chOff x="2959100" y="1866900"/>
            <a:chExt cx="1536700" cy="1536700"/>
          </a:xfrm>
        </p:grpSpPr>
        <p:sp>
          <p:nvSpPr>
            <p:cNvPr id="3" name="PA-椭圆 2"/>
            <p:cNvSpPr/>
            <p:nvPr>
              <p:custDataLst>
                <p:tags r:id="rId20"/>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1" name="PA-椭圆 2"/>
            <p:cNvSpPr/>
            <p:nvPr>
              <p:custDataLst>
                <p:tags r:id="rId21"/>
              </p:custDataLst>
            </p:nvPr>
          </p:nvSpPr>
          <p:spPr>
            <a:xfrm>
              <a:off x="3361590" y="2294246"/>
              <a:ext cx="731720" cy="682008"/>
            </a:xfrm>
            <a:custGeom>
              <a:avLst/>
              <a:gdLst>
                <a:gd name="T0" fmla="*/ 2356 w 6533"/>
                <a:gd name="T1" fmla="*/ 1983 h 6099"/>
                <a:gd name="T2" fmla="*/ 1269 w 6533"/>
                <a:gd name="T3" fmla="*/ 3356 h 6099"/>
                <a:gd name="T4" fmla="*/ 905 w 6533"/>
                <a:gd name="T5" fmla="*/ 3279 h 6099"/>
                <a:gd name="T6" fmla="*/ 0 w 6533"/>
                <a:gd name="T7" fmla="*/ 4184 h 6099"/>
                <a:gd name="T8" fmla="*/ 905 w 6533"/>
                <a:gd name="T9" fmla="*/ 5090 h 6099"/>
                <a:gd name="T10" fmla="*/ 1811 w 6533"/>
                <a:gd name="T11" fmla="*/ 4184 h 6099"/>
                <a:gd name="T12" fmla="*/ 1628 w 6533"/>
                <a:gd name="T13" fmla="*/ 3639 h 6099"/>
                <a:gd name="T14" fmla="*/ 2715 w 6533"/>
                <a:gd name="T15" fmla="*/ 2266 h 6099"/>
                <a:gd name="T16" fmla="*/ 3037 w 6533"/>
                <a:gd name="T17" fmla="*/ 2378 h 6099"/>
                <a:gd name="T18" fmla="*/ 3037 w 6533"/>
                <a:gd name="T19" fmla="*/ 4318 h 6099"/>
                <a:gd name="T20" fmla="*/ 2360 w 6533"/>
                <a:gd name="T21" fmla="*/ 5194 h 6099"/>
                <a:gd name="T22" fmla="*/ 3265 w 6533"/>
                <a:gd name="T23" fmla="*/ 6099 h 6099"/>
                <a:gd name="T24" fmla="*/ 4171 w 6533"/>
                <a:gd name="T25" fmla="*/ 5194 h 6099"/>
                <a:gd name="T26" fmla="*/ 3493 w 6533"/>
                <a:gd name="T27" fmla="*/ 4318 h 6099"/>
                <a:gd name="T28" fmla="*/ 3493 w 6533"/>
                <a:gd name="T29" fmla="*/ 2379 h 6099"/>
                <a:gd name="T30" fmla="*/ 3805 w 6533"/>
                <a:gd name="T31" fmla="*/ 2272 h 6099"/>
                <a:gd name="T32" fmla="*/ 4893 w 6533"/>
                <a:gd name="T33" fmla="*/ 3652 h 6099"/>
                <a:gd name="T34" fmla="*/ 4719 w 6533"/>
                <a:gd name="T35" fmla="*/ 4186 h 6099"/>
                <a:gd name="T36" fmla="*/ 5624 w 6533"/>
                <a:gd name="T37" fmla="*/ 5091 h 6099"/>
                <a:gd name="T38" fmla="*/ 6533 w 6533"/>
                <a:gd name="T39" fmla="*/ 4184 h 6099"/>
                <a:gd name="T40" fmla="*/ 5628 w 6533"/>
                <a:gd name="T41" fmla="*/ 3279 h 6099"/>
                <a:gd name="T42" fmla="*/ 5251 w 6533"/>
                <a:gd name="T43" fmla="*/ 3362 h 6099"/>
                <a:gd name="T44" fmla="*/ 4169 w 6533"/>
                <a:gd name="T45" fmla="*/ 1991 h 6099"/>
                <a:gd name="T46" fmla="*/ 4468 w 6533"/>
                <a:gd name="T47" fmla="*/ 1200 h 6099"/>
                <a:gd name="T48" fmla="*/ 3268 w 6533"/>
                <a:gd name="T49" fmla="*/ 0 h 6099"/>
                <a:gd name="T50" fmla="*/ 2068 w 6533"/>
                <a:gd name="T51" fmla="*/ 1200 h 6099"/>
                <a:gd name="T52" fmla="*/ 2356 w 6533"/>
                <a:gd name="T53" fmla="*/ 1983 h 6099"/>
                <a:gd name="T54" fmla="*/ 905 w 6533"/>
                <a:gd name="T55" fmla="*/ 4634 h 6099"/>
                <a:gd name="T56" fmla="*/ 457 w 6533"/>
                <a:gd name="T57" fmla="*/ 4186 h 6099"/>
                <a:gd name="T58" fmla="*/ 905 w 6533"/>
                <a:gd name="T59" fmla="*/ 3738 h 6099"/>
                <a:gd name="T60" fmla="*/ 1353 w 6533"/>
                <a:gd name="T61" fmla="*/ 4186 h 6099"/>
                <a:gd name="T62" fmla="*/ 905 w 6533"/>
                <a:gd name="T63" fmla="*/ 4634 h 6099"/>
                <a:gd name="T64" fmla="*/ 3715 w 6533"/>
                <a:gd name="T65" fmla="*/ 5196 h 6099"/>
                <a:gd name="T66" fmla="*/ 3267 w 6533"/>
                <a:gd name="T67" fmla="*/ 5644 h 6099"/>
                <a:gd name="T68" fmla="*/ 2819 w 6533"/>
                <a:gd name="T69" fmla="*/ 5196 h 6099"/>
                <a:gd name="T70" fmla="*/ 3259 w 6533"/>
                <a:gd name="T71" fmla="*/ 4748 h 6099"/>
                <a:gd name="T72" fmla="*/ 3268 w 6533"/>
                <a:gd name="T73" fmla="*/ 4748 h 6099"/>
                <a:gd name="T74" fmla="*/ 3277 w 6533"/>
                <a:gd name="T75" fmla="*/ 4748 h 6099"/>
                <a:gd name="T76" fmla="*/ 3715 w 6533"/>
                <a:gd name="T77" fmla="*/ 5196 h 6099"/>
                <a:gd name="T78" fmla="*/ 6076 w 6533"/>
                <a:gd name="T79" fmla="*/ 4184 h 6099"/>
                <a:gd name="T80" fmla="*/ 5628 w 6533"/>
                <a:gd name="T81" fmla="*/ 4632 h 6099"/>
                <a:gd name="T82" fmla="*/ 5180 w 6533"/>
                <a:gd name="T83" fmla="*/ 4184 h 6099"/>
                <a:gd name="T84" fmla="*/ 5628 w 6533"/>
                <a:gd name="T85" fmla="*/ 3736 h 6099"/>
                <a:gd name="T86" fmla="*/ 6076 w 6533"/>
                <a:gd name="T87" fmla="*/ 4184 h 6099"/>
                <a:gd name="T88" fmla="*/ 3267 w 6533"/>
                <a:gd name="T89" fmla="*/ 458 h 6099"/>
                <a:gd name="T90" fmla="*/ 4009 w 6533"/>
                <a:gd name="T91" fmla="*/ 1200 h 6099"/>
                <a:gd name="T92" fmla="*/ 3267 w 6533"/>
                <a:gd name="T93" fmla="*/ 1943 h 6099"/>
                <a:gd name="T94" fmla="*/ 2524 w 6533"/>
                <a:gd name="T95" fmla="*/ 1200 h 6099"/>
                <a:gd name="T96" fmla="*/ 3267 w 6533"/>
                <a:gd name="T97" fmla="*/ 458 h 6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33" h="6099">
                  <a:moveTo>
                    <a:pt x="2356" y="1983"/>
                  </a:moveTo>
                  <a:lnTo>
                    <a:pt x="1269" y="3356"/>
                  </a:lnTo>
                  <a:cubicBezTo>
                    <a:pt x="1157" y="3307"/>
                    <a:pt x="1035" y="3279"/>
                    <a:pt x="905" y="3279"/>
                  </a:cubicBezTo>
                  <a:cubicBezTo>
                    <a:pt x="407" y="3279"/>
                    <a:pt x="0" y="3686"/>
                    <a:pt x="0" y="4184"/>
                  </a:cubicBezTo>
                  <a:cubicBezTo>
                    <a:pt x="0" y="4683"/>
                    <a:pt x="407" y="5090"/>
                    <a:pt x="905" y="5090"/>
                  </a:cubicBezTo>
                  <a:cubicBezTo>
                    <a:pt x="1404" y="5090"/>
                    <a:pt x="1811" y="4683"/>
                    <a:pt x="1811" y="4184"/>
                  </a:cubicBezTo>
                  <a:cubicBezTo>
                    <a:pt x="1811" y="3980"/>
                    <a:pt x="1743" y="3791"/>
                    <a:pt x="1628" y="3639"/>
                  </a:cubicBezTo>
                  <a:lnTo>
                    <a:pt x="2715" y="2266"/>
                  </a:lnTo>
                  <a:cubicBezTo>
                    <a:pt x="2815" y="2318"/>
                    <a:pt x="2924" y="2356"/>
                    <a:pt x="3037" y="2378"/>
                  </a:cubicBezTo>
                  <a:lnTo>
                    <a:pt x="3037" y="4318"/>
                  </a:lnTo>
                  <a:cubicBezTo>
                    <a:pt x="2648" y="4419"/>
                    <a:pt x="2360" y="4774"/>
                    <a:pt x="2360" y="5194"/>
                  </a:cubicBezTo>
                  <a:cubicBezTo>
                    <a:pt x="2360" y="5694"/>
                    <a:pt x="2767" y="6099"/>
                    <a:pt x="3265" y="6099"/>
                  </a:cubicBezTo>
                  <a:cubicBezTo>
                    <a:pt x="3764" y="6099"/>
                    <a:pt x="4171" y="5692"/>
                    <a:pt x="4171" y="5194"/>
                  </a:cubicBezTo>
                  <a:cubicBezTo>
                    <a:pt x="4171" y="4774"/>
                    <a:pt x="3883" y="4419"/>
                    <a:pt x="3493" y="4318"/>
                  </a:cubicBezTo>
                  <a:lnTo>
                    <a:pt x="3493" y="2379"/>
                  </a:lnTo>
                  <a:cubicBezTo>
                    <a:pt x="3604" y="2358"/>
                    <a:pt x="3708" y="2322"/>
                    <a:pt x="3805" y="2272"/>
                  </a:cubicBezTo>
                  <a:lnTo>
                    <a:pt x="4893" y="3652"/>
                  </a:lnTo>
                  <a:cubicBezTo>
                    <a:pt x="4784" y="3802"/>
                    <a:pt x="4719" y="3986"/>
                    <a:pt x="4719" y="4186"/>
                  </a:cubicBezTo>
                  <a:cubicBezTo>
                    <a:pt x="4719" y="4684"/>
                    <a:pt x="5125" y="5091"/>
                    <a:pt x="5624" y="5091"/>
                  </a:cubicBezTo>
                  <a:cubicBezTo>
                    <a:pt x="6123" y="5091"/>
                    <a:pt x="6533" y="4684"/>
                    <a:pt x="6533" y="4184"/>
                  </a:cubicBezTo>
                  <a:cubicBezTo>
                    <a:pt x="6533" y="3686"/>
                    <a:pt x="6127" y="3279"/>
                    <a:pt x="5628" y="3279"/>
                  </a:cubicBezTo>
                  <a:cubicBezTo>
                    <a:pt x="5493" y="3279"/>
                    <a:pt x="5365" y="3308"/>
                    <a:pt x="5251" y="3362"/>
                  </a:cubicBezTo>
                  <a:lnTo>
                    <a:pt x="4169" y="1991"/>
                  </a:lnTo>
                  <a:cubicBezTo>
                    <a:pt x="4355" y="1779"/>
                    <a:pt x="4468" y="1503"/>
                    <a:pt x="4468" y="1200"/>
                  </a:cubicBezTo>
                  <a:cubicBezTo>
                    <a:pt x="4468" y="539"/>
                    <a:pt x="3929" y="0"/>
                    <a:pt x="3268" y="0"/>
                  </a:cubicBezTo>
                  <a:cubicBezTo>
                    <a:pt x="2607" y="0"/>
                    <a:pt x="2068" y="539"/>
                    <a:pt x="2068" y="1200"/>
                  </a:cubicBezTo>
                  <a:cubicBezTo>
                    <a:pt x="2067" y="1499"/>
                    <a:pt x="2176" y="1772"/>
                    <a:pt x="2356" y="1983"/>
                  </a:cubicBezTo>
                  <a:close/>
                  <a:moveTo>
                    <a:pt x="905" y="4634"/>
                  </a:moveTo>
                  <a:cubicBezTo>
                    <a:pt x="659" y="4634"/>
                    <a:pt x="457" y="4432"/>
                    <a:pt x="457" y="4186"/>
                  </a:cubicBezTo>
                  <a:cubicBezTo>
                    <a:pt x="457" y="3939"/>
                    <a:pt x="659" y="3738"/>
                    <a:pt x="905" y="3738"/>
                  </a:cubicBezTo>
                  <a:cubicBezTo>
                    <a:pt x="1152" y="3738"/>
                    <a:pt x="1353" y="3939"/>
                    <a:pt x="1353" y="4186"/>
                  </a:cubicBezTo>
                  <a:cubicBezTo>
                    <a:pt x="1353" y="4432"/>
                    <a:pt x="1153" y="4634"/>
                    <a:pt x="905" y="4634"/>
                  </a:cubicBezTo>
                  <a:close/>
                  <a:moveTo>
                    <a:pt x="3715" y="5196"/>
                  </a:moveTo>
                  <a:cubicBezTo>
                    <a:pt x="3715" y="5443"/>
                    <a:pt x="3513" y="5644"/>
                    <a:pt x="3267" y="5644"/>
                  </a:cubicBezTo>
                  <a:cubicBezTo>
                    <a:pt x="3020" y="5644"/>
                    <a:pt x="2819" y="5443"/>
                    <a:pt x="2819" y="5196"/>
                  </a:cubicBezTo>
                  <a:cubicBezTo>
                    <a:pt x="2819" y="4952"/>
                    <a:pt x="3015" y="4754"/>
                    <a:pt x="3259" y="4748"/>
                  </a:cubicBezTo>
                  <a:lnTo>
                    <a:pt x="3268" y="4748"/>
                  </a:lnTo>
                  <a:lnTo>
                    <a:pt x="3277" y="4748"/>
                  </a:lnTo>
                  <a:cubicBezTo>
                    <a:pt x="3519" y="4752"/>
                    <a:pt x="3715" y="4952"/>
                    <a:pt x="3715" y="5196"/>
                  </a:cubicBezTo>
                  <a:close/>
                  <a:moveTo>
                    <a:pt x="6076" y="4184"/>
                  </a:moveTo>
                  <a:cubicBezTo>
                    <a:pt x="6076" y="4431"/>
                    <a:pt x="5875" y="4632"/>
                    <a:pt x="5628" y="4632"/>
                  </a:cubicBezTo>
                  <a:cubicBezTo>
                    <a:pt x="5381" y="4632"/>
                    <a:pt x="5180" y="4431"/>
                    <a:pt x="5180" y="4184"/>
                  </a:cubicBezTo>
                  <a:cubicBezTo>
                    <a:pt x="5180" y="3938"/>
                    <a:pt x="5381" y="3736"/>
                    <a:pt x="5628" y="3736"/>
                  </a:cubicBezTo>
                  <a:cubicBezTo>
                    <a:pt x="5875" y="3736"/>
                    <a:pt x="6076" y="3938"/>
                    <a:pt x="6076" y="4184"/>
                  </a:cubicBezTo>
                  <a:close/>
                  <a:moveTo>
                    <a:pt x="3267" y="458"/>
                  </a:moveTo>
                  <a:cubicBezTo>
                    <a:pt x="3676" y="458"/>
                    <a:pt x="4009" y="791"/>
                    <a:pt x="4009" y="1200"/>
                  </a:cubicBezTo>
                  <a:cubicBezTo>
                    <a:pt x="4009" y="1610"/>
                    <a:pt x="3676" y="1943"/>
                    <a:pt x="3267" y="1943"/>
                  </a:cubicBezTo>
                  <a:cubicBezTo>
                    <a:pt x="2857" y="1943"/>
                    <a:pt x="2524" y="1610"/>
                    <a:pt x="2524" y="1200"/>
                  </a:cubicBezTo>
                  <a:cubicBezTo>
                    <a:pt x="2524" y="791"/>
                    <a:pt x="2857" y="458"/>
                    <a:pt x="3267" y="458"/>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2" name="PA-组合 31"/>
          <p:cNvGrpSpPr/>
          <p:nvPr>
            <p:custDataLst>
              <p:tags r:id="rId2"/>
            </p:custDataLst>
          </p:nvPr>
        </p:nvGrpSpPr>
        <p:grpSpPr>
          <a:xfrm>
            <a:off x="1681789" y="2906814"/>
            <a:ext cx="639518" cy="639518"/>
            <a:chOff x="2959100" y="1866900"/>
            <a:chExt cx="1536700" cy="1536700"/>
          </a:xfrm>
        </p:grpSpPr>
        <p:sp>
          <p:nvSpPr>
            <p:cNvPr id="33" name="PA-椭圆 32"/>
            <p:cNvSpPr/>
            <p:nvPr>
              <p:custDataLst>
                <p:tags r:id="rId18"/>
              </p:custDataLst>
            </p:nvPr>
          </p:nvSpPr>
          <p:spPr>
            <a:xfrm>
              <a:off x="2959100" y="1866900"/>
              <a:ext cx="1536700" cy="1536700"/>
            </a:xfrm>
            <a:prstGeom prst="ellipse">
              <a:avLst/>
            </a:pr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4" name="PA-椭圆 2"/>
            <p:cNvSpPr/>
            <p:nvPr>
              <p:custDataLst>
                <p:tags r:id="rId19"/>
              </p:custDataLst>
            </p:nvPr>
          </p:nvSpPr>
          <p:spPr>
            <a:xfrm>
              <a:off x="3361590" y="2407475"/>
              <a:ext cx="731720" cy="455550"/>
            </a:xfrm>
            <a:custGeom>
              <a:avLst/>
              <a:gdLst>
                <a:gd name="connsiteX0" fmla="*/ 284157 w 607639"/>
                <a:gd name="connsiteY0" fmla="*/ 258998 h 378301"/>
                <a:gd name="connsiteX1" fmla="*/ 274010 w 607639"/>
                <a:gd name="connsiteY1" fmla="*/ 269127 h 378301"/>
                <a:gd name="connsiteX2" fmla="*/ 284157 w 607639"/>
                <a:gd name="connsiteY2" fmla="*/ 279345 h 378301"/>
                <a:gd name="connsiteX3" fmla="*/ 429684 w 607639"/>
                <a:gd name="connsiteY3" fmla="*/ 279345 h 378301"/>
                <a:gd name="connsiteX4" fmla="*/ 439831 w 607639"/>
                <a:gd name="connsiteY4" fmla="*/ 269127 h 378301"/>
                <a:gd name="connsiteX5" fmla="*/ 429684 w 607639"/>
                <a:gd name="connsiteY5" fmla="*/ 258998 h 378301"/>
                <a:gd name="connsiteX6" fmla="*/ 284157 w 607639"/>
                <a:gd name="connsiteY6" fmla="*/ 241051 h 378301"/>
                <a:gd name="connsiteX7" fmla="*/ 429684 w 607639"/>
                <a:gd name="connsiteY7" fmla="*/ 241051 h 378301"/>
                <a:gd name="connsiteX8" fmla="*/ 457899 w 607639"/>
                <a:gd name="connsiteY8" fmla="*/ 269127 h 378301"/>
                <a:gd name="connsiteX9" fmla="*/ 429684 w 607639"/>
                <a:gd name="connsiteY9" fmla="*/ 297292 h 378301"/>
                <a:gd name="connsiteX10" fmla="*/ 284157 w 607639"/>
                <a:gd name="connsiteY10" fmla="*/ 297292 h 378301"/>
                <a:gd name="connsiteX11" fmla="*/ 255941 w 607639"/>
                <a:gd name="connsiteY11" fmla="*/ 269127 h 378301"/>
                <a:gd name="connsiteX12" fmla="*/ 284157 w 607639"/>
                <a:gd name="connsiteY12" fmla="*/ 241051 h 378301"/>
                <a:gd name="connsiteX13" fmla="*/ 131013 w 607639"/>
                <a:gd name="connsiteY13" fmla="*/ 231093 h 378301"/>
                <a:gd name="connsiteX14" fmla="*/ 122556 w 607639"/>
                <a:gd name="connsiteY14" fmla="*/ 233759 h 378301"/>
                <a:gd name="connsiteX15" fmla="*/ 122556 w 607639"/>
                <a:gd name="connsiteY15" fmla="*/ 301298 h 378301"/>
                <a:gd name="connsiteX16" fmla="*/ 134217 w 607639"/>
                <a:gd name="connsiteY16" fmla="*/ 297655 h 378301"/>
                <a:gd name="connsiteX17" fmla="*/ 139558 w 607639"/>
                <a:gd name="connsiteY17" fmla="*/ 297655 h 378301"/>
                <a:gd name="connsiteX18" fmla="*/ 151575 w 607639"/>
                <a:gd name="connsiteY18" fmla="*/ 301387 h 378301"/>
                <a:gd name="connsiteX19" fmla="*/ 151575 w 607639"/>
                <a:gd name="connsiteY19" fmla="*/ 233759 h 378301"/>
                <a:gd name="connsiteX20" fmla="*/ 142763 w 607639"/>
                <a:gd name="connsiteY20" fmla="*/ 231093 h 378301"/>
                <a:gd name="connsiteX21" fmla="*/ 131013 w 607639"/>
                <a:gd name="connsiteY21" fmla="*/ 231093 h 378301"/>
                <a:gd name="connsiteX22" fmla="*/ 188428 w 607639"/>
                <a:gd name="connsiteY22" fmla="*/ 214475 h 378301"/>
                <a:gd name="connsiteX23" fmla="*/ 183354 w 607639"/>
                <a:gd name="connsiteY23" fmla="*/ 219185 h 378301"/>
                <a:gd name="connsiteX24" fmla="*/ 169646 w 607639"/>
                <a:gd name="connsiteY24" fmla="*/ 231182 h 378301"/>
                <a:gd name="connsiteX25" fmla="*/ 169646 w 607639"/>
                <a:gd name="connsiteY25" fmla="*/ 306897 h 378301"/>
                <a:gd name="connsiteX26" fmla="*/ 188428 w 607639"/>
                <a:gd name="connsiteY26" fmla="*/ 312584 h 378301"/>
                <a:gd name="connsiteX27" fmla="*/ 85348 w 607639"/>
                <a:gd name="connsiteY27" fmla="*/ 214475 h 378301"/>
                <a:gd name="connsiteX28" fmla="*/ 85348 w 607639"/>
                <a:gd name="connsiteY28" fmla="*/ 312584 h 378301"/>
                <a:gd name="connsiteX29" fmla="*/ 104486 w 607639"/>
                <a:gd name="connsiteY29" fmla="*/ 306719 h 378301"/>
                <a:gd name="connsiteX30" fmla="*/ 104486 w 607639"/>
                <a:gd name="connsiteY30" fmla="*/ 231360 h 378301"/>
                <a:gd name="connsiteX31" fmla="*/ 90421 w 607639"/>
                <a:gd name="connsiteY31" fmla="*/ 219185 h 378301"/>
                <a:gd name="connsiteX32" fmla="*/ 85348 w 607639"/>
                <a:gd name="connsiteY32" fmla="*/ 214475 h 378301"/>
                <a:gd name="connsiteX33" fmla="*/ 284161 w 607639"/>
                <a:gd name="connsiteY33" fmla="*/ 178566 h 378301"/>
                <a:gd name="connsiteX34" fmla="*/ 274013 w 607639"/>
                <a:gd name="connsiteY34" fmla="*/ 188692 h 378301"/>
                <a:gd name="connsiteX35" fmla="*/ 284161 w 607639"/>
                <a:gd name="connsiteY35" fmla="*/ 198817 h 378301"/>
                <a:gd name="connsiteX36" fmla="*/ 514640 w 607639"/>
                <a:gd name="connsiteY36" fmla="*/ 198817 h 378301"/>
                <a:gd name="connsiteX37" fmla="*/ 524789 w 607639"/>
                <a:gd name="connsiteY37" fmla="*/ 188692 h 378301"/>
                <a:gd name="connsiteX38" fmla="*/ 514640 w 607639"/>
                <a:gd name="connsiteY38" fmla="*/ 178566 h 378301"/>
                <a:gd name="connsiteX39" fmla="*/ 284161 w 607639"/>
                <a:gd name="connsiteY39" fmla="*/ 160536 h 378301"/>
                <a:gd name="connsiteX40" fmla="*/ 514640 w 607639"/>
                <a:gd name="connsiteY40" fmla="*/ 160536 h 378301"/>
                <a:gd name="connsiteX41" fmla="*/ 542860 w 607639"/>
                <a:gd name="connsiteY41" fmla="*/ 188692 h 378301"/>
                <a:gd name="connsiteX42" fmla="*/ 514640 w 607639"/>
                <a:gd name="connsiteY42" fmla="*/ 216847 h 378301"/>
                <a:gd name="connsiteX43" fmla="*/ 284161 w 607639"/>
                <a:gd name="connsiteY43" fmla="*/ 216847 h 378301"/>
                <a:gd name="connsiteX44" fmla="*/ 255941 w 607639"/>
                <a:gd name="connsiteY44" fmla="*/ 188692 h 378301"/>
                <a:gd name="connsiteX45" fmla="*/ 284161 w 607639"/>
                <a:gd name="connsiteY45" fmla="*/ 160536 h 378301"/>
                <a:gd name="connsiteX46" fmla="*/ 284161 w 607639"/>
                <a:gd name="connsiteY46" fmla="*/ 96804 h 378301"/>
                <a:gd name="connsiteX47" fmla="*/ 274013 w 607639"/>
                <a:gd name="connsiteY47" fmla="*/ 106942 h 378301"/>
                <a:gd name="connsiteX48" fmla="*/ 284161 w 607639"/>
                <a:gd name="connsiteY48" fmla="*/ 117080 h 378301"/>
                <a:gd name="connsiteX49" fmla="*/ 514640 w 607639"/>
                <a:gd name="connsiteY49" fmla="*/ 117080 h 378301"/>
                <a:gd name="connsiteX50" fmla="*/ 524789 w 607639"/>
                <a:gd name="connsiteY50" fmla="*/ 106942 h 378301"/>
                <a:gd name="connsiteX51" fmla="*/ 514640 w 607639"/>
                <a:gd name="connsiteY51" fmla="*/ 96804 h 378301"/>
                <a:gd name="connsiteX52" fmla="*/ 136898 w 607639"/>
                <a:gd name="connsiteY52" fmla="*/ 85627 h 378301"/>
                <a:gd name="connsiteX53" fmla="*/ 87782 w 607639"/>
                <a:gd name="connsiteY53" fmla="*/ 134780 h 378301"/>
                <a:gd name="connsiteX54" fmla="*/ 136898 w 607639"/>
                <a:gd name="connsiteY54" fmla="*/ 183844 h 378301"/>
                <a:gd name="connsiteX55" fmla="*/ 186103 w 607639"/>
                <a:gd name="connsiteY55" fmla="*/ 134780 h 378301"/>
                <a:gd name="connsiteX56" fmla="*/ 136898 w 607639"/>
                <a:gd name="connsiteY56" fmla="*/ 85627 h 378301"/>
                <a:gd name="connsiteX57" fmla="*/ 284161 w 607639"/>
                <a:gd name="connsiteY57" fmla="*/ 78751 h 378301"/>
                <a:gd name="connsiteX58" fmla="*/ 514640 w 607639"/>
                <a:gd name="connsiteY58" fmla="*/ 78751 h 378301"/>
                <a:gd name="connsiteX59" fmla="*/ 542860 w 607639"/>
                <a:gd name="connsiteY59" fmla="*/ 106942 h 378301"/>
                <a:gd name="connsiteX60" fmla="*/ 514640 w 607639"/>
                <a:gd name="connsiteY60" fmla="*/ 135133 h 378301"/>
                <a:gd name="connsiteX61" fmla="*/ 284161 w 607639"/>
                <a:gd name="connsiteY61" fmla="*/ 135133 h 378301"/>
                <a:gd name="connsiteX62" fmla="*/ 255941 w 607639"/>
                <a:gd name="connsiteY62" fmla="*/ 106942 h 378301"/>
                <a:gd name="connsiteX63" fmla="*/ 284161 w 607639"/>
                <a:gd name="connsiteY63" fmla="*/ 78751 h 378301"/>
                <a:gd name="connsiteX64" fmla="*/ 136898 w 607639"/>
                <a:gd name="connsiteY64" fmla="*/ 67672 h 378301"/>
                <a:gd name="connsiteX65" fmla="*/ 204076 w 607639"/>
                <a:gd name="connsiteY65" fmla="*/ 134780 h 378301"/>
                <a:gd name="connsiteX66" fmla="*/ 136898 w 607639"/>
                <a:gd name="connsiteY66" fmla="*/ 201887 h 378301"/>
                <a:gd name="connsiteX67" fmla="*/ 69719 w 607639"/>
                <a:gd name="connsiteY67" fmla="*/ 134780 h 378301"/>
                <a:gd name="connsiteX68" fmla="*/ 136898 w 607639"/>
                <a:gd name="connsiteY68" fmla="*/ 67672 h 378301"/>
                <a:gd name="connsiteX69" fmla="*/ 127719 w 607639"/>
                <a:gd name="connsiteY69" fmla="*/ 56825 h 378301"/>
                <a:gd name="connsiteX70" fmla="*/ 101726 w 607639"/>
                <a:gd name="connsiteY70" fmla="*/ 64468 h 378301"/>
                <a:gd name="connsiteX71" fmla="*/ 86238 w 607639"/>
                <a:gd name="connsiteY71" fmla="*/ 74421 h 378301"/>
                <a:gd name="connsiteX72" fmla="*/ 68434 w 607639"/>
                <a:gd name="connsiteY72" fmla="*/ 94860 h 378301"/>
                <a:gd name="connsiteX73" fmla="*/ 60868 w 607639"/>
                <a:gd name="connsiteY73" fmla="*/ 111567 h 378301"/>
                <a:gd name="connsiteX74" fmla="*/ 56951 w 607639"/>
                <a:gd name="connsiteY74" fmla="*/ 138316 h 378301"/>
                <a:gd name="connsiteX75" fmla="*/ 59621 w 607639"/>
                <a:gd name="connsiteY75" fmla="*/ 156534 h 378301"/>
                <a:gd name="connsiteX76" fmla="*/ 70838 w 607639"/>
                <a:gd name="connsiteY76" fmla="*/ 181150 h 378301"/>
                <a:gd name="connsiteX77" fmla="*/ 82855 w 607639"/>
                <a:gd name="connsiteY77" fmla="*/ 195013 h 378301"/>
                <a:gd name="connsiteX78" fmla="*/ 105732 w 607639"/>
                <a:gd name="connsiteY78" fmla="*/ 209676 h 378301"/>
                <a:gd name="connsiteX79" fmla="*/ 123357 w 607639"/>
                <a:gd name="connsiteY79" fmla="*/ 214831 h 378301"/>
                <a:gd name="connsiteX80" fmla="*/ 136888 w 607639"/>
                <a:gd name="connsiteY80" fmla="*/ 211809 h 378301"/>
                <a:gd name="connsiteX81" fmla="*/ 150418 w 607639"/>
                <a:gd name="connsiteY81" fmla="*/ 214831 h 378301"/>
                <a:gd name="connsiteX82" fmla="*/ 168132 w 607639"/>
                <a:gd name="connsiteY82" fmla="*/ 209676 h 378301"/>
                <a:gd name="connsiteX83" fmla="*/ 190920 w 607639"/>
                <a:gd name="connsiteY83" fmla="*/ 195013 h 378301"/>
                <a:gd name="connsiteX84" fmla="*/ 202938 w 607639"/>
                <a:gd name="connsiteY84" fmla="*/ 181150 h 378301"/>
                <a:gd name="connsiteX85" fmla="*/ 214243 w 607639"/>
                <a:gd name="connsiteY85" fmla="*/ 156534 h 378301"/>
                <a:gd name="connsiteX86" fmla="*/ 216824 w 607639"/>
                <a:gd name="connsiteY86" fmla="*/ 138316 h 378301"/>
                <a:gd name="connsiteX87" fmla="*/ 212996 w 607639"/>
                <a:gd name="connsiteY87" fmla="*/ 111567 h 378301"/>
                <a:gd name="connsiteX88" fmla="*/ 205341 w 607639"/>
                <a:gd name="connsiteY88" fmla="*/ 94860 h 378301"/>
                <a:gd name="connsiteX89" fmla="*/ 187538 w 607639"/>
                <a:gd name="connsiteY89" fmla="*/ 74421 h 378301"/>
                <a:gd name="connsiteX90" fmla="*/ 172138 w 607639"/>
                <a:gd name="connsiteY90" fmla="*/ 64468 h 378301"/>
                <a:gd name="connsiteX91" fmla="*/ 146056 w 607639"/>
                <a:gd name="connsiteY91" fmla="*/ 56825 h 378301"/>
                <a:gd name="connsiteX92" fmla="*/ 127719 w 607639"/>
                <a:gd name="connsiteY92" fmla="*/ 56825 h 378301"/>
                <a:gd name="connsiteX93" fmla="*/ 136899 w 607639"/>
                <a:gd name="connsiteY93" fmla="*/ 35386 h 378301"/>
                <a:gd name="connsiteX94" fmla="*/ 158074 w 607639"/>
                <a:gd name="connsiteY94" fmla="*/ 43317 h 378301"/>
                <a:gd name="connsiteX95" fmla="*/ 169379 w 607639"/>
                <a:gd name="connsiteY95" fmla="*/ 46694 h 378301"/>
                <a:gd name="connsiteX96" fmla="*/ 204896 w 607639"/>
                <a:gd name="connsiteY96" fmla="*/ 69533 h 378301"/>
                <a:gd name="connsiteX97" fmla="*/ 212640 w 607639"/>
                <a:gd name="connsiteY97" fmla="*/ 78420 h 378301"/>
                <a:gd name="connsiteX98" fmla="*/ 230265 w 607639"/>
                <a:gd name="connsiteY98" fmla="*/ 116810 h 378301"/>
                <a:gd name="connsiteX99" fmla="*/ 231868 w 607639"/>
                <a:gd name="connsiteY99" fmla="*/ 128452 h 378301"/>
                <a:gd name="connsiteX100" fmla="*/ 225904 w 607639"/>
                <a:gd name="connsiteY100" fmla="*/ 170219 h 378301"/>
                <a:gd name="connsiteX101" fmla="*/ 221008 w 607639"/>
                <a:gd name="connsiteY101" fmla="*/ 180972 h 378301"/>
                <a:gd name="connsiteX102" fmla="*/ 206498 w 607639"/>
                <a:gd name="connsiteY102" fmla="*/ 207988 h 378301"/>
                <a:gd name="connsiteX103" fmla="*/ 206498 w 607639"/>
                <a:gd name="connsiteY103" fmla="*/ 324759 h 378301"/>
                <a:gd name="connsiteX104" fmla="*/ 202848 w 607639"/>
                <a:gd name="connsiteY104" fmla="*/ 332046 h 378301"/>
                <a:gd name="connsiteX105" fmla="*/ 197508 w 607639"/>
                <a:gd name="connsiteY105" fmla="*/ 333824 h 378301"/>
                <a:gd name="connsiteX106" fmla="*/ 194837 w 607639"/>
                <a:gd name="connsiteY106" fmla="*/ 333379 h 378301"/>
                <a:gd name="connsiteX107" fmla="*/ 136888 w 607639"/>
                <a:gd name="connsiteY107" fmla="*/ 315695 h 378301"/>
                <a:gd name="connsiteX108" fmla="*/ 116236 w 607639"/>
                <a:gd name="connsiteY108" fmla="*/ 322004 h 378301"/>
                <a:gd name="connsiteX109" fmla="*/ 116147 w 607639"/>
                <a:gd name="connsiteY109" fmla="*/ 322004 h 378301"/>
                <a:gd name="connsiteX110" fmla="*/ 78938 w 607639"/>
                <a:gd name="connsiteY110" fmla="*/ 333379 h 378301"/>
                <a:gd name="connsiteX111" fmla="*/ 70927 w 607639"/>
                <a:gd name="connsiteY111" fmla="*/ 332046 h 378301"/>
                <a:gd name="connsiteX112" fmla="*/ 67277 w 607639"/>
                <a:gd name="connsiteY112" fmla="*/ 324759 h 378301"/>
                <a:gd name="connsiteX113" fmla="*/ 67277 w 607639"/>
                <a:gd name="connsiteY113" fmla="*/ 207899 h 378301"/>
                <a:gd name="connsiteX114" fmla="*/ 52767 w 607639"/>
                <a:gd name="connsiteY114" fmla="*/ 180972 h 378301"/>
                <a:gd name="connsiteX115" fmla="*/ 47871 w 607639"/>
                <a:gd name="connsiteY115" fmla="*/ 170219 h 378301"/>
                <a:gd name="connsiteX116" fmla="*/ 41907 w 607639"/>
                <a:gd name="connsiteY116" fmla="*/ 128452 h 378301"/>
                <a:gd name="connsiteX117" fmla="*/ 43599 w 607639"/>
                <a:gd name="connsiteY117" fmla="*/ 116810 h 378301"/>
                <a:gd name="connsiteX118" fmla="*/ 61135 w 607639"/>
                <a:gd name="connsiteY118" fmla="*/ 78420 h 378301"/>
                <a:gd name="connsiteX119" fmla="*/ 68879 w 607639"/>
                <a:gd name="connsiteY119" fmla="*/ 69533 h 378301"/>
                <a:gd name="connsiteX120" fmla="*/ 104486 w 607639"/>
                <a:gd name="connsiteY120" fmla="*/ 46694 h 378301"/>
                <a:gd name="connsiteX121" fmla="*/ 115791 w 607639"/>
                <a:gd name="connsiteY121" fmla="*/ 43317 h 378301"/>
                <a:gd name="connsiteX122" fmla="*/ 136899 w 607639"/>
                <a:gd name="connsiteY122" fmla="*/ 35386 h 378301"/>
                <a:gd name="connsiteX123" fmla="*/ 28036 w 607639"/>
                <a:gd name="connsiteY123" fmla="*/ 18044 h 378301"/>
                <a:gd name="connsiteX124" fmla="*/ 18068 w 607639"/>
                <a:gd name="connsiteY124" fmla="*/ 27999 h 378301"/>
                <a:gd name="connsiteX125" fmla="*/ 18068 w 607639"/>
                <a:gd name="connsiteY125" fmla="*/ 350391 h 378301"/>
                <a:gd name="connsiteX126" fmla="*/ 28036 w 607639"/>
                <a:gd name="connsiteY126" fmla="*/ 360346 h 378301"/>
                <a:gd name="connsiteX127" fmla="*/ 579603 w 607639"/>
                <a:gd name="connsiteY127" fmla="*/ 360346 h 378301"/>
                <a:gd name="connsiteX128" fmla="*/ 589571 w 607639"/>
                <a:gd name="connsiteY128" fmla="*/ 350391 h 378301"/>
                <a:gd name="connsiteX129" fmla="*/ 589571 w 607639"/>
                <a:gd name="connsiteY129" fmla="*/ 27999 h 378301"/>
                <a:gd name="connsiteX130" fmla="*/ 579603 w 607639"/>
                <a:gd name="connsiteY130" fmla="*/ 18044 h 378301"/>
                <a:gd name="connsiteX131" fmla="*/ 28036 w 607639"/>
                <a:gd name="connsiteY131" fmla="*/ 0 h 378301"/>
                <a:gd name="connsiteX132" fmla="*/ 579603 w 607639"/>
                <a:gd name="connsiteY132" fmla="*/ 0 h 378301"/>
                <a:gd name="connsiteX133" fmla="*/ 607639 w 607639"/>
                <a:gd name="connsiteY133" fmla="*/ 27999 h 378301"/>
                <a:gd name="connsiteX134" fmla="*/ 607639 w 607639"/>
                <a:gd name="connsiteY134" fmla="*/ 350391 h 378301"/>
                <a:gd name="connsiteX135" fmla="*/ 579603 w 607639"/>
                <a:gd name="connsiteY135" fmla="*/ 378301 h 378301"/>
                <a:gd name="connsiteX136" fmla="*/ 28036 w 607639"/>
                <a:gd name="connsiteY136" fmla="*/ 378301 h 378301"/>
                <a:gd name="connsiteX137" fmla="*/ 0 w 607639"/>
                <a:gd name="connsiteY137" fmla="*/ 350391 h 378301"/>
                <a:gd name="connsiteX138" fmla="*/ 0 w 607639"/>
                <a:gd name="connsiteY138" fmla="*/ 27999 h 378301"/>
                <a:gd name="connsiteX139" fmla="*/ 28036 w 607639"/>
                <a:gd name="connsiteY139" fmla="*/ 0 h 3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639" h="378301">
                  <a:moveTo>
                    <a:pt x="284157" y="258998"/>
                  </a:moveTo>
                  <a:cubicBezTo>
                    <a:pt x="278549" y="258998"/>
                    <a:pt x="274010" y="263618"/>
                    <a:pt x="274010" y="269127"/>
                  </a:cubicBezTo>
                  <a:cubicBezTo>
                    <a:pt x="274010" y="274725"/>
                    <a:pt x="278549" y="279345"/>
                    <a:pt x="284157" y="279345"/>
                  </a:cubicBezTo>
                  <a:lnTo>
                    <a:pt x="429684" y="279345"/>
                  </a:lnTo>
                  <a:cubicBezTo>
                    <a:pt x="435291" y="279345"/>
                    <a:pt x="439831" y="274725"/>
                    <a:pt x="439831" y="269127"/>
                  </a:cubicBezTo>
                  <a:cubicBezTo>
                    <a:pt x="439831" y="263618"/>
                    <a:pt x="435291" y="258998"/>
                    <a:pt x="429684" y="258998"/>
                  </a:cubicBezTo>
                  <a:close/>
                  <a:moveTo>
                    <a:pt x="284157" y="241051"/>
                  </a:moveTo>
                  <a:lnTo>
                    <a:pt x="429684" y="241051"/>
                  </a:lnTo>
                  <a:cubicBezTo>
                    <a:pt x="445260" y="241051"/>
                    <a:pt x="457899" y="253667"/>
                    <a:pt x="457899" y="269127"/>
                  </a:cubicBezTo>
                  <a:cubicBezTo>
                    <a:pt x="457899" y="284676"/>
                    <a:pt x="445260" y="297292"/>
                    <a:pt x="429684" y="297292"/>
                  </a:cubicBezTo>
                  <a:lnTo>
                    <a:pt x="284157" y="297292"/>
                  </a:lnTo>
                  <a:cubicBezTo>
                    <a:pt x="268580" y="297292"/>
                    <a:pt x="255941" y="284676"/>
                    <a:pt x="255941" y="269127"/>
                  </a:cubicBezTo>
                  <a:cubicBezTo>
                    <a:pt x="255941" y="253667"/>
                    <a:pt x="268580" y="241051"/>
                    <a:pt x="284157" y="241051"/>
                  </a:cubicBezTo>
                  <a:close/>
                  <a:moveTo>
                    <a:pt x="131013" y="231093"/>
                  </a:moveTo>
                  <a:cubicBezTo>
                    <a:pt x="128253" y="232426"/>
                    <a:pt x="125405" y="233226"/>
                    <a:pt x="122556" y="233759"/>
                  </a:cubicBezTo>
                  <a:lnTo>
                    <a:pt x="122556" y="301298"/>
                  </a:lnTo>
                  <a:lnTo>
                    <a:pt x="134217" y="297655"/>
                  </a:lnTo>
                  <a:cubicBezTo>
                    <a:pt x="135998" y="297210"/>
                    <a:pt x="137778" y="297210"/>
                    <a:pt x="139558" y="297655"/>
                  </a:cubicBezTo>
                  <a:lnTo>
                    <a:pt x="151575" y="301387"/>
                  </a:lnTo>
                  <a:lnTo>
                    <a:pt x="151575" y="233759"/>
                  </a:lnTo>
                  <a:cubicBezTo>
                    <a:pt x="148638" y="233315"/>
                    <a:pt x="145611" y="232426"/>
                    <a:pt x="142763" y="231093"/>
                  </a:cubicBezTo>
                  <a:cubicBezTo>
                    <a:pt x="139024" y="229405"/>
                    <a:pt x="134751" y="229405"/>
                    <a:pt x="131013" y="231093"/>
                  </a:cubicBezTo>
                  <a:close/>
                  <a:moveTo>
                    <a:pt x="188428" y="214475"/>
                  </a:moveTo>
                  <a:cubicBezTo>
                    <a:pt x="186381" y="215542"/>
                    <a:pt x="184689" y="217230"/>
                    <a:pt x="183354" y="219185"/>
                  </a:cubicBezTo>
                  <a:cubicBezTo>
                    <a:pt x="179971" y="224606"/>
                    <a:pt x="175165" y="228694"/>
                    <a:pt x="169646" y="231182"/>
                  </a:cubicBezTo>
                  <a:lnTo>
                    <a:pt x="169646" y="306897"/>
                  </a:lnTo>
                  <a:lnTo>
                    <a:pt x="188428" y="312584"/>
                  </a:lnTo>
                  <a:close/>
                  <a:moveTo>
                    <a:pt x="85348" y="214475"/>
                  </a:moveTo>
                  <a:lnTo>
                    <a:pt x="85348" y="312584"/>
                  </a:lnTo>
                  <a:lnTo>
                    <a:pt x="104486" y="306719"/>
                  </a:lnTo>
                  <a:lnTo>
                    <a:pt x="104486" y="231360"/>
                  </a:lnTo>
                  <a:cubicBezTo>
                    <a:pt x="98878" y="228872"/>
                    <a:pt x="93893" y="224784"/>
                    <a:pt x="90421" y="219185"/>
                  </a:cubicBezTo>
                  <a:cubicBezTo>
                    <a:pt x="89175" y="217230"/>
                    <a:pt x="87395" y="215542"/>
                    <a:pt x="85348" y="214475"/>
                  </a:cubicBezTo>
                  <a:close/>
                  <a:moveTo>
                    <a:pt x="284161" y="178566"/>
                  </a:moveTo>
                  <a:cubicBezTo>
                    <a:pt x="278553" y="178566"/>
                    <a:pt x="274013" y="183096"/>
                    <a:pt x="274013" y="188692"/>
                  </a:cubicBezTo>
                  <a:cubicBezTo>
                    <a:pt x="274013" y="194287"/>
                    <a:pt x="278553" y="198817"/>
                    <a:pt x="284161" y="198817"/>
                  </a:cubicBezTo>
                  <a:lnTo>
                    <a:pt x="514640" y="198817"/>
                  </a:lnTo>
                  <a:cubicBezTo>
                    <a:pt x="520249" y="198817"/>
                    <a:pt x="524789" y="194287"/>
                    <a:pt x="524789" y="188692"/>
                  </a:cubicBezTo>
                  <a:cubicBezTo>
                    <a:pt x="524789" y="183096"/>
                    <a:pt x="520249" y="178566"/>
                    <a:pt x="514640" y="178566"/>
                  </a:cubicBezTo>
                  <a:close/>
                  <a:moveTo>
                    <a:pt x="284161" y="160536"/>
                  </a:moveTo>
                  <a:lnTo>
                    <a:pt x="514640" y="160536"/>
                  </a:lnTo>
                  <a:cubicBezTo>
                    <a:pt x="530219" y="160536"/>
                    <a:pt x="542860" y="173237"/>
                    <a:pt x="542860" y="188692"/>
                  </a:cubicBezTo>
                  <a:cubicBezTo>
                    <a:pt x="542860" y="204235"/>
                    <a:pt x="530219" y="216847"/>
                    <a:pt x="514640" y="216847"/>
                  </a:cubicBezTo>
                  <a:lnTo>
                    <a:pt x="284161" y="216847"/>
                  </a:lnTo>
                  <a:cubicBezTo>
                    <a:pt x="268582" y="216847"/>
                    <a:pt x="255941" y="204235"/>
                    <a:pt x="255941" y="188692"/>
                  </a:cubicBezTo>
                  <a:cubicBezTo>
                    <a:pt x="255941" y="173237"/>
                    <a:pt x="268582" y="160536"/>
                    <a:pt x="284161" y="160536"/>
                  </a:cubicBezTo>
                  <a:close/>
                  <a:moveTo>
                    <a:pt x="284161" y="96804"/>
                  </a:moveTo>
                  <a:cubicBezTo>
                    <a:pt x="278553" y="96804"/>
                    <a:pt x="274013" y="101339"/>
                    <a:pt x="274013" y="106942"/>
                  </a:cubicBezTo>
                  <a:cubicBezTo>
                    <a:pt x="274013" y="112545"/>
                    <a:pt x="278553" y="117080"/>
                    <a:pt x="284161" y="117080"/>
                  </a:cubicBezTo>
                  <a:lnTo>
                    <a:pt x="514640" y="117080"/>
                  </a:lnTo>
                  <a:cubicBezTo>
                    <a:pt x="520249" y="117080"/>
                    <a:pt x="524789" y="112545"/>
                    <a:pt x="524789" y="106942"/>
                  </a:cubicBezTo>
                  <a:cubicBezTo>
                    <a:pt x="524789" y="101339"/>
                    <a:pt x="520249" y="96804"/>
                    <a:pt x="514640" y="96804"/>
                  </a:cubicBezTo>
                  <a:close/>
                  <a:moveTo>
                    <a:pt x="136898" y="85627"/>
                  </a:moveTo>
                  <a:cubicBezTo>
                    <a:pt x="109759" y="85627"/>
                    <a:pt x="87782" y="107670"/>
                    <a:pt x="87782" y="134780"/>
                  </a:cubicBezTo>
                  <a:cubicBezTo>
                    <a:pt x="87782" y="161889"/>
                    <a:pt x="109759" y="183844"/>
                    <a:pt x="136898" y="183844"/>
                  </a:cubicBezTo>
                  <a:cubicBezTo>
                    <a:pt x="164036" y="183844"/>
                    <a:pt x="186103" y="161889"/>
                    <a:pt x="186103" y="134780"/>
                  </a:cubicBezTo>
                  <a:cubicBezTo>
                    <a:pt x="186103" y="107670"/>
                    <a:pt x="164036" y="85627"/>
                    <a:pt x="136898" y="85627"/>
                  </a:cubicBezTo>
                  <a:close/>
                  <a:moveTo>
                    <a:pt x="284161" y="78751"/>
                  </a:moveTo>
                  <a:lnTo>
                    <a:pt x="514640" y="78751"/>
                  </a:lnTo>
                  <a:cubicBezTo>
                    <a:pt x="530219" y="78751"/>
                    <a:pt x="542860" y="91379"/>
                    <a:pt x="542860" y="106942"/>
                  </a:cubicBezTo>
                  <a:cubicBezTo>
                    <a:pt x="542860" y="122505"/>
                    <a:pt x="530219" y="135133"/>
                    <a:pt x="514640" y="135133"/>
                  </a:cubicBezTo>
                  <a:lnTo>
                    <a:pt x="284161" y="135133"/>
                  </a:lnTo>
                  <a:cubicBezTo>
                    <a:pt x="268582" y="135133"/>
                    <a:pt x="255941" y="122505"/>
                    <a:pt x="255941" y="106942"/>
                  </a:cubicBezTo>
                  <a:cubicBezTo>
                    <a:pt x="255941" y="91379"/>
                    <a:pt x="268582" y="78751"/>
                    <a:pt x="284161" y="78751"/>
                  </a:cubicBezTo>
                  <a:close/>
                  <a:moveTo>
                    <a:pt x="136898" y="67672"/>
                  </a:moveTo>
                  <a:cubicBezTo>
                    <a:pt x="174002" y="67672"/>
                    <a:pt x="204076" y="97715"/>
                    <a:pt x="204076" y="134780"/>
                  </a:cubicBezTo>
                  <a:cubicBezTo>
                    <a:pt x="204076" y="171755"/>
                    <a:pt x="174002" y="201887"/>
                    <a:pt x="136898" y="201887"/>
                  </a:cubicBezTo>
                  <a:cubicBezTo>
                    <a:pt x="99883" y="201887"/>
                    <a:pt x="69719" y="171755"/>
                    <a:pt x="69719" y="134780"/>
                  </a:cubicBezTo>
                  <a:cubicBezTo>
                    <a:pt x="69719" y="97715"/>
                    <a:pt x="99883" y="67672"/>
                    <a:pt x="136898" y="67672"/>
                  </a:cubicBezTo>
                  <a:close/>
                  <a:moveTo>
                    <a:pt x="127719" y="56825"/>
                  </a:moveTo>
                  <a:cubicBezTo>
                    <a:pt x="120598" y="63135"/>
                    <a:pt x="111073" y="65889"/>
                    <a:pt x="101726" y="64468"/>
                  </a:cubicBezTo>
                  <a:cubicBezTo>
                    <a:pt x="94783" y="63401"/>
                    <a:pt x="88107" y="67667"/>
                    <a:pt x="86238" y="74421"/>
                  </a:cubicBezTo>
                  <a:cubicBezTo>
                    <a:pt x="83656" y="83574"/>
                    <a:pt x="77158" y="91039"/>
                    <a:pt x="68434" y="94860"/>
                  </a:cubicBezTo>
                  <a:cubicBezTo>
                    <a:pt x="62114" y="97704"/>
                    <a:pt x="58820" y="104902"/>
                    <a:pt x="60868" y="111567"/>
                  </a:cubicBezTo>
                  <a:cubicBezTo>
                    <a:pt x="63627" y="120632"/>
                    <a:pt x="62203" y="130407"/>
                    <a:pt x="56951" y="138316"/>
                  </a:cubicBezTo>
                  <a:cubicBezTo>
                    <a:pt x="53123" y="144181"/>
                    <a:pt x="54281" y="152002"/>
                    <a:pt x="59621" y="156534"/>
                  </a:cubicBezTo>
                  <a:cubicBezTo>
                    <a:pt x="66832" y="162666"/>
                    <a:pt x="70927" y="171641"/>
                    <a:pt x="70838" y="181150"/>
                  </a:cubicBezTo>
                  <a:cubicBezTo>
                    <a:pt x="70749" y="188082"/>
                    <a:pt x="76001" y="194125"/>
                    <a:pt x="82855" y="195013"/>
                  </a:cubicBezTo>
                  <a:cubicBezTo>
                    <a:pt x="92291" y="196257"/>
                    <a:pt x="100658" y="201589"/>
                    <a:pt x="105732" y="209676"/>
                  </a:cubicBezTo>
                  <a:cubicBezTo>
                    <a:pt x="109382" y="215542"/>
                    <a:pt x="117037" y="217763"/>
                    <a:pt x="123357" y="214831"/>
                  </a:cubicBezTo>
                  <a:cubicBezTo>
                    <a:pt x="127630" y="212787"/>
                    <a:pt x="132259" y="211809"/>
                    <a:pt x="136888" y="211809"/>
                  </a:cubicBezTo>
                  <a:cubicBezTo>
                    <a:pt x="141517" y="211809"/>
                    <a:pt x="146145" y="212787"/>
                    <a:pt x="150418" y="214831"/>
                  </a:cubicBezTo>
                  <a:cubicBezTo>
                    <a:pt x="156827" y="217763"/>
                    <a:pt x="164394" y="215542"/>
                    <a:pt x="168132" y="209676"/>
                  </a:cubicBezTo>
                  <a:cubicBezTo>
                    <a:pt x="173117" y="201589"/>
                    <a:pt x="181485" y="196257"/>
                    <a:pt x="190920" y="195013"/>
                  </a:cubicBezTo>
                  <a:cubicBezTo>
                    <a:pt x="197864" y="194125"/>
                    <a:pt x="203027" y="188082"/>
                    <a:pt x="202938" y="181150"/>
                  </a:cubicBezTo>
                  <a:cubicBezTo>
                    <a:pt x="202848" y="171641"/>
                    <a:pt x="206943" y="162666"/>
                    <a:pt x="214243" y="156534"/>
                  </a:cubicBezTo>
                  <a:cubicBezTo>
                    <a:pt x="219494" y="152002"/>
                    <a:pt x="220652" y="144181"/>
                    <a:pt x="216824" y="138316"/>
                  </a:cubicBezTo>
                  <a:cubicBezTo>
                    <a:pt x="211572" y="130407"/>
                    <a:pt x="210148" y="120632"/>
                    <a:pt x="212996" y="111567"/>
                  </a:cubicBezTo>
                  <a:cubicBezTo>
                    <a:pt x="214955" y="104902"/>
                    <a:pt x="211750" y="97704"/>
                    <a:pt x="205341" y="94860"/>
                  </a:cubicBezTo>
                  <a:cubicBezTo>
                    <a:pt x="196617" y="91039"/>
                    <a:pt x="190119" y="83574"/>
                    <a:pt x="187538" y="74421"/>
                  </a:cubicBezTo>
                  <a:cubicBezTo>
                    <a:pt x="185668" y="67667"/>
                    <a:pt x="178992" y="63401"/>
                    <a:pt x="172138" y="64468"/>
                  </a:cubicBezTo>
                  <a:cubicBezTo>
                    <a:pt x="162702" y="65889"/>
                    <a:pt x="153178" y="63135"/>
                    <a:pt x="146056" y="56825"/>
                  </a:cubicBezTo>
                  <a:cubicBezTo>
                    <a:pt x="140804" y="52204"/>
                    <a:pt x="132971" y="52204"/>
                    <a:pt x="127719" y="56825"/>
                  </a:cubicBezTo>
                  <a:close/>
                  <a:moveTo>
                    <a:pt x="136899" y="35386"/>
                  </a:moveTo>
                  <a:cubicBezTo>
                    <a:pt x="144454" y="35386"/>
                    <a:pt x="152020" y="38030"/>
                    <a:pt x="158074" y="43317"/>
                  </a:cubicBezTo>
                  <a:cubicBezTo>
                    <a:pt x="161189" y="46072"/>
                    <a:pt x="165284" y="47316"/>
                    <a:pt x="169379" y="46694"/>
                  </a:cubicBezTo>
                  <a:cubicBezTo>
                    <a:pt x="185312" y="44206"/>
                    <a:pt x="200534" y="54070"/>
                    <a:pt x="204896" y="69533"/>
                  </a:cubicBezTo>
                  <a:cubicBezTo>
                    <a:pt x="206053" y="73443"/>
                    <a:pt x="208902" y="76731"/>
                    <a:pt x="212640" y="78420"/>
                  </a:cubicBezTo>
                  <a:cubicBezTo>
                    <a:pt x="227328" y="84907"/>
                    <a:pt x="234894" y="101436"/>
                    <a:pt x="230265" y="116810"/>
                  </a:cubicBezTo>
                  <a:cubicBezTo>
                    <a:pt x="229019" y="120720"/>
                    <a:pt x="229642" y="124986"/>
                    <a:pt x="231868" y="128452"/>
                  </a:cubicBezTo>
                  <a:cubicBezTo>
                    <a:pt x="240769" y="141871"/>
                    <a:pt x="238188" y="159822"/>
                    <a:pt x="225904" y="170219"/>
                  </a:cubicBezTo>
                  <a:cubicBezTo>
                    <a:pt x="222699" y="172885"/>
                    <a:pt x="220919" y="176796"/>
                    <a:pt x="221008" y="180972"/>
                  </a:cubicBezTo>
                  <a:cubicBezTo>
                    <a:pt x="221097" y="192081"/>
                    <a:pt x="215400" y="202123"/>
                    <a:pt x="206498" y="207988"/>
                  </a:cubicBezTo>
                  <a:lnTo>
                    <a:pt x="206498" y="324759"/>
                  </a:lnTo>
                  <a:cubicBezTo>
                    <a:pt x="206498" y="327603"/>
                    <a:pt x="205163" y="330358"/>
                    <a:pt x="202848" y="332046"/>
                  </a:cubicBezTo>
                  <a:cubicBezTo>
                    <a:pt x="201335" y="333202"/>
                    <a:pt x="199377" y="333824"/>
                    <a:pt x="197508" y="333824"/>
                  </a:cubicBezTo>
                  <a:cubicBezTo>
                    <a:pt x="196617" y="333824"/>
                    <a:pt x="195727" y="333646"/>
                    <a:pt x="194837" y="333379"/>
                  </a:cubicBezTo>
                  <a:lnTo>
                    <a:pt x="136888" y="315695"/>
                  </a:lnTo>
                  <a:lnTo>
                    <a:pt x="116236" y="322004"/>
                  </a:lnTo>
                  <a:cubicBezTo>
                    <a:pt x="116236" y="322004"/>
                    <a:pt x="116236" y="322004"/>
                    <a:pt x="116147" y="322004"/>
                  </a:cubicBezTo>
                  <a:lnTo>
                    <a:pt x="78938" y="333379"/>
                  </a:lnTo>
                  <a:cubicBezTo>
                    <a:pt x="76179" y="334268"/>
                    <a:pt x="73241" y="333735"/>
                    <a:pt x="70927" y="332046"/>
                  </a:cubicBezTo>
                  <a:cubicBezTo>
                    <a:pt x="68612" y="330358"/>
                    <a:pt x="67277" y="327603"/>
                    <a:pt x="67277" y="324759"/>
                  </a:cubicBezTo>
                  <a:lnTo>
                    <a:pt x="67277" y="207899"/>
                  </a:lnTo>
                  <a:cubicBezTo>
                    <a:pt x="58375" y="202123"/>
                    <a:pt x="52678" y="192081"/>
                    <a:pt x="52767" y="180972"/>
                  </a:cubicBezTo>
                  <a:cubicBezTo>
                    <a:pt x="52856" y="176796"/>
                    <a:pt x="51076" y="172885"/>
                    <a:pt x="47871" y="170219"/>
                  </a:cubicBezTo>
                  <a:cubicBezTo>
                    <a:pt x="35676" y="159822"/>
                    <a:pt x="33095" y="141871"/>
                    <a:pt x="41907" y="128452"/>
                  </a:cubicBezTo>
                  <a:cubicBezTo>
                    <a:pt x="44133" y="124986"/>
                    <a:pt x="44756" y="120720"/>
                    <a:pt x="43599" y="116810"/>
                  </a:cubicBezTo>
                  <a:cubicBezTo>
                    <a:pt x="38881" y="101436"/>
                    <a:pt x="46447" y="84907"/>
                    <a:pt x="61135" y="78420"/>
                  </a:cubicBezTo>
                  <a:cubicBezTo>
                    <a:pt x="64962" y="76731"/>
                    <a:pt x="67722" y="73443"/>
                    <a:pt x="68879" y="69533"/>
                  </a:cubicBezTo>
                  <a:cubicBezTo>
                    <a:pt x="73241" y="54070"/>
                    <a:pt x="88552" y="44206"/>
                    <a:pt x="104486" y="46694"/>
                  </a:cubicBezTo>
                  <a:cubicBezTo>
                    <a:pt x="108492" y="47316"/>
                    <a:pt x="112675" y="46072"/>
                    <a:pt x="115791" y="43317"/>
                  </a:cubicBezTo>
                  <a:cubicBezTo>
                    <a:pt x="121800" y="38030"/>
                    <a:pt x="129344" y="35386"/>
                    <a:pt x="136899" y="35386"/>
                  </a:cubicBezTo>
                  <a:close/>
                  <a:moveTo>
                    <a:pt x="28036" y="18044"/>
                  </a:moveTo>
                  <a:cubicBezTo>
                    <a:pt x="22518" y="18044"/>
                    <a:pt x="18068" y="22488"/>
                    <a:pt x="18068" y="27999"/>
                  </a:cubicBezTo>
                  <a:lnTo>
                    <a:pt x="18068" y="350391"/>
                  </a:lnTo>
                  <a:cubicBezTo>
                    <a:pt x="18068" y="355902"/>
                    <a:pt x="22518" y="360346"/>
                    <a:pt x="28036" y="360346"/>
                  </a:cubicBezTo>
                  <a:lnTo>
                    <a:pt x="579603" y="360346"/>
                  </a:lnTo>
                  <a:cubicBezTo>
                    <a:pt x="585121" y="360346"/>
                    <a:pt x="589571" y="355813"/>
                    <a:pt x="589571" y="350391"/>
                  </a:cubicBezTo>
                  <a:lnTo>
                    <a:pt x="589571" y="27999"/>
                  </a:lnTo>
                  <a:cubicBezTo>
                    <a:pt x="589571" y="22488"/>
                    <a:pt x="585121" y="18044"/>
                    <a:pt x="579603" y="18044"/>
                  </a:cubicBezTo>
                  <a:close/>
                  <a:moveTo>
                    <a:pt x="28036" y="0"/>
                  </a:moveTo>
                  <a:lnTo>
                    <a:pt x="579603" y="0"/>
                  </a:lnTo>
                  <a:cubicBezTo>
                    <a:pt x="595089" y="0"/>
                    <a:pt x="607639" y="12533"/>
                    <a:pt x="607639" y="27999"/>
                  </a:cubicBezTo>
                  <a:lnTo>
                    <a:pt x="607639" y="350391"/>
                  </a:lnTo>
                  <a:cubicBezTo>
                    <a:pt x="607639" y="365768"/>
                    <a:pt x="595089" y="378301"/>
                    <a:pt x="579603" y="378301"/>
                  </a:cubicBezTo>
                  <a:lnTo>
                    <a:pt x="28036" y="378301"/>
                  </a:lnTo>
                  <a:cubicBezTo>
                    <a:pt x="12549" y="378301"/>
                    <a:pt x="0" y="365768"/>
                    <a:pt x="0" y="350391"/>
                  </a:cubicBezTo>
                  <a:lnTo>
                    <a:pt x="0" y="27999"/>
                  </a:lnTo>
                  <a:cubicBezTo>
                    <a:pt x="0" y="12533"/>
                    <a:pt x="12549" y="0"/>
                    <a:pt x="280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5" name="PA-组合 34"/>
          <p:cNvGrpSpPr/>
          <p:nvPr>
            <p:custDataLst>
              <p:tags r:id="rId3"/>
            </p:custDataLst>
          </p:nvPr>
        </p:nvGrpSpPr>
        <p:grpSpPr>
          <a:xfrm>
            <a:off x="1681789" y="4416429"/>
            <a:ext cx="639518" cy="639518"/>
            <a:chOff x="2959100" y="1866900"/>
            <a:chExt cx="1536700" cy="1536700"/>
          </a:xfrm>
        </p:grpSpPr>
        <p:sp>
          <p:nvSpPr>
            <p:cNvPr id="36" name="PA-椭圆 35"/>
            <p:cNvSpPr/>
            <p:nvPr>
              <p:custDataLst>
                <p:tags r:id="rId16"/>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7" name="PA-椭圆 2"/>
            <p:cNvSpPr/>
            <p:nvPr>
              <p:custDataLst>
                <p:tags r:id="rId17"/>
              </p:custDataLst>
            </p:nvPr>
          </p:nvSpPr>
          <p:spPr>
            <a:xfrm>
              <a:off x="3361590" y="2291067"/>
              <a:ext cx="731720" cy="688366"/>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20" name="PA-组合 19"/>
          <p:cNvGrpSpPr/>
          <p:nvPr>
            <p:custDataLst>
              <p:tags r:id="rId4"/>
            </p:custDataLst>
          </p:nvPr>
        </p:nvGrpSpPr>
        <p:grpSpPr>
          <a:xfrm>
            <a:off x="2488809" y="1341755"/>
            <a:ext cx="7373108" cy="1164302"/>
            <a:chOff x="7727479" y="3464575"/>
            <a:chExt cx="3975079" cy="1164302"/>
          </a:xfrm>
        </p:grpSpPr>
        <p:sp>
          <p:nvSpPr>
            <p:cNvPr id="21" name="PA-矩形 20"/>
            <p:cNvSpPr/>
            <p:nvPr>
              <p:custDataLst>
                <p:tags r:id="rId14"/>
              </p:custDataLst>
            </p:nvPr>
          </p:nvSpPr>
          <p:spPr>
            <a:xfrm>
              <a:off x="7727479" y="3747033"/>
              <a:ext cx="3975079" cy="881844"/>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深圳市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18,061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个公共电动汽车充电站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247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个交通区域的实时充电占用信息。覆盖了从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2022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年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6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月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19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日到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7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月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18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日的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30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天时间。使用充电占用作为特定区域充电需求的指标。此外，还收集了研究区域的各种重要特征，包括充电定价方案、坐标、区域相邻关系、道路密度、兴趣点以及充电类型（即快速充电或慢速充电）。</a:t>
              </a:r>
            </a:p>
          </p:txBody>
        </p:sp>
        <p:sp>
          <p:nvSpPr>
            <p:cNvPr id="22" name="PA-矩形 21"/>
            <p:cNvSpPr/>
            <p:nvPr>
              <p:custDataLst>
                <p:tags r:id="rId15"/>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数据集：</a:t>
              </a:r>
              <a:r>
                <a:rPr lang="en-US" altLang="zh-CN"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ST-EVCDP</a:t>
              </a:r>
              <a:endPar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23" name="PA-组合 22"/>
          <p:cNvGrpSpPr/>
          <p:nvPr>
            <p:custDataLst>
              <p:tags r:id="rId5"/>
            </p:custDataLst>
          </p:nvPr>
        </p:nvGrpSpPr>
        <p:grpSpPr>
          <a:xfrm>
            <a:off x="2488809" y="2837199"/>
            <a:ext cx="7373107" cy="962324"/>
            <a:chOff x="7727479" y="3464575"/>
            <a:chExt cx="3952203" cy="962324"/>
          </a:xfrm>
        </p:grpSpPr>
        <p:sp>
          <p:nvSpPr>
            <p:cNvPr id="24" name="PA-矩形 23"/>
            <p:cNvSpPr/>
            <p:nvPr>
              <p:custDataLst>
                <p:tags r:id="rId12"/>
              </p:custDataLst>
            </p:nvPr>
          </p:nvSpPr>
          <p:spPr>
            <a:xfrm>
              <a:off x="7727479" y="3747033"/>
              <a:ext cx="3952203" cy="679866"/>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统计方法：</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ARIMA</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LASSO</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；神经网络方法：</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FCNN</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LSTM</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GCN-LSTM</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STGCN</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HSTGCN</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PIAST</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赋能方法： </a:t>
              </a:r>
              <a:r>
                <a:rPr lang="en-US" altLang="zh-CN" sz="105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PromptCast</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，使用预训练的语言模型进行基于提示的时间序列零样本预测；</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LLMTIME</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，对时间序列数据进行分词，并将离散的令牌分布转换为高度可适应的数字。</a:t>
              </a:r>
            </a:p>
          </p:txBody>
        </p:sp>
        <p:sp>
          <p:nvSpPr>
            <p:cNvPr id="25" name="PA-矩形 24"/>
            <p:cNvSpPr/>
            <p:nvPr>
              <p:custDataLst>
                <p:tags r:id="rId13"/>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基线方法</a:t>
              </a:r>
            </a:p>
          </p:txBody>
        </p:sp>
      </p:grpSp>
      <p:grpSp>
        <p:nvGrpSpPr>
          <p:cNvPr id="26" name="PA-组合 25"/>
          <p:cNvGrpSpPr/>
          <p:nvPr>
            <p:custDataLst>
              <p:tags r:id="rId6"/>
            </p:custDataLst>
          </p:nvPr>
        </p:nvGrpSpPr>
        <p:grpSpPr>
          <a:xfrm>
            <a:off x="2488810" y="4346814"/>
            <a:ext cx="7373106" cy="1164302"/>
            <a:chOff x="7727479" y="3464575"/>
            <a:chExt cx="3952203" cy="1164302"/>
          </a:xfrm>
        </p:grpSpPr>
        <p:sp>
          <p:nvSpPr>
            <p:cNvPr id="5" name="PA-矩形 4"/>
            <p:cNvSpPr/>
            <p:nvPr>
              <p:custDataLst>
                <p:tags r:id="rId10"/>
              </p:custDataLst>
            </p:nvPr>
          </p:nvSpPr>
          <p:spPr>
            <a:xfrm>
              <a:off x="7727479" y="3747033"/>
              <a:ext cx="3952203" cy="881844"/>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使用模型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Sentence-T5</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作为 </a:t>
              </a:r>
              <a:r>
                <a:rPr lang="en-US" altLang="zh-CN" sz="105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ChatEV</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的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主干。使用优化器 </a:t>
              </a:r>
              <a:r>
                <a:rPr lang="en-US" altLang="zh-CN" sz="105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AdamW</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以小批量方式进行训练，其中批量大小和学习率的最优值分别为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48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和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0.001</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。微调过程设置为运行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200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个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epoch</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，并采用早期停止机制，如果验证损失在连续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10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个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epoch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中未发生变化，则停止过程。历史数据和预测数据的窗口大小分别为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12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和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6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个间隔。这意味着需要比较的模型必须根据上一小时的充电历史预测接下来 </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30 </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分钟的充电量。使用负对数似然（</a:t>
              </a:r>
              <a:r>
                <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NLL</a:t>
              </a: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）作为损失函数。</a:t>
              </a:r>
            </a:p>
          </p:txBody>
        </p:sp>
        <p:sp>
          <p:nvSpPr>
            <p:cNvPr id="6" name="PA-矩形 5"/>
            <p:cNvSpPr/>
            <p:nvPr>
              <p:custDataLst>
                <p:tags r:id="rId11"/>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超参数</a:t>
              </a:r>
            </a:p>
          </p:txBody>
        </p:sp>
      </p:grpSp>
      <p:sp>
        <p:nvSpPr>
          <p:cNvPr id="38" name="PA-文本框 37"/>
          <p:cNvSpPr txBox="1"/>
          <p:nvPr>
            <p:custDataLst>
              <p:tags r:id="rId7"/>
            </p:custDataLst>
          </p:nvPr>
        </p:nvSpPr>
        <p:spPr>
          <a:xfrm>
            <a:off x="4872229" y="376839"/>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实验设置</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9" name="PA-直接连接符 38"/>
          <p:cNvCxnSpPr/>
          <p:nvPr>
            <p:custDataLst>
              <p:tags r:id="rId8"/>
            </p:custDataLst>
          </p:nvPr>
        </p:nvCxnSpPr>
        <p:spPr>
          <a:xfrm>
            <a:off x="5999683" y="98335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PA-直接连接符 32_1"/>
          <p:cNvCxnSpPr/>
          <p:nvPr>
            <p:custDataLst>
              <p:tags r:id="rId9"/>
            </p:custDataLst>
          </p:nvPr>
        </p:nvCxnSpPr>
        <p:spPr>
          <a:xfrm>
            <a:off x="5999683" y="98335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extLst>
      <p:ext uri="{BB962C8B-B14F-4D97-AF65-F5344CB8AC3E}">
        <p14:creationId xmlns:p14="http://schemas.microsoft.com/office/powerpoint/2010/main" val="18899284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PA-组合 49"/>
          <p:cNvGrpSpPr/>
          <p:nvPr>
            <p:custDataLst>
              <p:tags r:id="rId1"/>
            </p:custDataLst>
          </p:nvPr>
        </p:nvGrpSpPr>
        <p:grpSpPr>
          <a:xfrm>
            <a:off x="3222651" y="2027428"/>
            <a:ext cx="2329282" cy="903389"/>
            <a:chOff x="1769578" y="2349127"/>
            <a:chExt cx="2329282" cy="903389"/>
          </a:xfrm>
        </p:grpSpPr>
        <p:sp>
          <p:nvSpPr>
            <p:cNvPr id="51" name="PA-文本框 50"/>
            <p:cNvSpPr txBox="1"/>
            <p:nvPr>
              <p:custDataLst>
                <p:tags r:id="rId15"/>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全监督预测</a:t>
              </a:r>
            </a:p>
          </p:txBody>
        </p:sp>
        <p:sp>
          <p:nvSpPr>
            <p:cNvPr id="52" name="PA-文本框 51"/>
            <p:cNvSpPr txBox="1"/>
            <p:nvPr>
              <p:custDataLst>
                <p:tags r:id="rId16"/>
              </p:custDataLst>
            </p:nvPr>
          </p:nvSpPr>
          <p:spPr>
            <a:xfrm>
              <a:off x="1769578" y="2687681"/>
              <a:ext cx="2329282" cy="56483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说明模型在预测电动汽车充电占用情况方面的预报能力</a:t>
              </a:r>
              <a:endPar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53" name="PA-组合 52"/>
          <p:cNvGrpSpPr/>
          <p:nvPr>
            <p:custDataLst>
              <p:tags r:id="rId2"/>
            </p:custDataLst>
          </p:nvPr>
        </p:nvGrpSpPr>
        <p:grpSpPr>
          <a:xfrm>
            <a:off x="3222652" y="4089322"/>
            <a:ext cx="2329282" cy="903389"/>
            <a:chOff x="1769578" y="2349127"/>
            <a:chExt cx="2329282" cy="903389"/>
          </a:xfrm>
        </p:grpSpPr>
        <p:sp>
          <p:nvSpPr>
            <p:cNvPr id="54" name="PA-文本框 53"/>
            <p:cNvSpPr txBox="1"/>
            <p:nvPr>
              <p:custDataLst>
                <p:tags r:id="rId13"/>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零样本预测</a:t>
              </a:r>
            </a:p>
          </p:txBody>
        </p:sp>
        <p:sp>
          <p:nvSpPr>
            <p:cNvPr id="55" name="PA-文本框 54"/>
            <p:cNvSpPr txBox="1"/>
            <p:nvPr>
              <p:custDataLst>
                <p:tags r:id="rId14"/>
              </p:custDataLst>
            </p:nvPr>
          </p:nvSpPr>
          <p:spPr>
            <a:xfrm>
              <a:off x="1769578" y="2687681"/>
              <a:ext cx="2329282" cy="56483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展示模型在处理未见过区域的预测任务方面的能力</a:t>
              </a:r>
              <a:endPar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56" name="PA-组合 55"/>
          <p:cNvGrpSpPr/>
          <p:nvPr>
            <p:custDataLst>
              <p:tags r:id="rId3"/>
            </p:custDataLst>
          </p:nvPr>
        </p:nvGrpSpPr>
        <p:grpSpPr>
          <a:xfrm>
            <a:off x="6450460" y="2027428"/>
            <a:ext cx="2329282" cy="903389"/>
            <a:chOff x="1769578" y="2349127"/>
            <a:chExt cx="2329282" cy="903389"/>
          </a:xfrm>
        </p:grpSpPr>
        <p:sp>
          <p:nvSpPr>
            <p:cNvPr id="57" name="PA-文本框 56"/>
            <p:cNvSpPr txBox="1"/>
            <p:nvPr>
              <p:custDataLst>
                <p:tags r:id="rId11"/>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少样本预测</a:t>
              </a:r>
            </a:p>
          </p:txBody>
        </p:sp>
        <p:sp>
          <p:nvSpPr>
            <p:cNvPr id="58" name="PA-文本框 57"/>
            <p:cNvSpPr txBox="1"/>
            <p:nvPr>
              <p:custDataLst>
                <p:tags r:id="rId12"/>
              </p:custDataLst>
            </p:nvPr>
          </p:nvSpPr>
          <p:spPr>
            <a:xfrm>
              <a:off x="1769578" y="2687681"/>
              <a:ext cx="2329282" cy="56483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展示模型快速适应特定区域的能力</a:t>
              </a:r>
              <a:endPar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59" name="PA-组合 58"/>
          <p:cNvGrpSpPr/>
          <p:nvPr>
            <p:custDataLst>
              <p:tags r:id="rId4"/>
            </p:custDataLst>
          </p:nvPr>
        </p:nvGrpSpPr>
        <p:grpSpPr>
          <a:xfrm>
            <a:off x="6450460" y="4093987"/>
            <a:ext cx="2329282" cy="903389"/>
            <a:chOff x="1769578" y="2349127"/>
            <a:chExt cx="2329282" cy="903389"/>
          </a:xfrm>
        </p:grpSpPr>
        <p:sp>
          <p:nvSpPr>
            <p:cNvPr id="60" name="PA-文本框 59"/>
            <p:cNvSpPr txBox="1"/>
            <p:nvPr>
              <p:custDataLst>
                <p:tags r:id="rId9"/>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消融实验</a:t>
              </a:r>
            </a:p>
          </p:txBody>
        </p:sp>
        <p:sp>
          <p:nvSpPr>
            <p:cNvPr id="61" name="PA-文本框 60"/>
            <p:cNvSpPr txBox="1"/>
            <p:nvPr>
              <p:custDataLst>
                <p:tags r:id="rId10"/>
              </p:custDataLst>
            </p:nvPr>
          </p:nvSpPr>
          <p:spPr>
            <a:xfrm>
              <a:off x="1769578" y="2687681"/>
              <a:ext cx="2329282" cy="56483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验证 </a:t>
              </a:r>
              <a:r>
                <a:rPr lang="en-US" altLang="zh-CN" sz="1400" dirty="0" err="1">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ChatEV</a:t>
              </a:r>
              <a:r>
                <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zh-CN" altLang="en-US"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中每个关键组件的作用</a:t>
              </a:r>
              <a:endPar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cxnSp>
        <p:nvCxnSpPr>
          <p:cNvPr id="62" name="PA-直接连接符 61"/>
          <p:cNvCxnSpPr/>
          <p:nvPr>
            <p:custDataLst>
              <p:tags r:id="rId5"/>
            </p:custDataLst>
          </p:nvPr>
        </p:nvCxnSpPr>
        <p:spPr>
          <a:xfrm>
            <a:off x="3222652" y="3623109"/>
            <a:ext cx="5557090" cy="0"/>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PA-直接连接符 62"/>
          <p:cNvCxnSpPr/>
          <p:nvPr>
            <p:custDataLst>
              <p:tags r:id="rId6"/>
            </p:custDataLst>
          </p:nvPr>
        </p:nvCxnSpPr>
        <p:spPr>
          <a:xfrm>
            <a:off x="6102797" y="2008244"/>
            <a:ext cx="0" cy="3229729"/>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PA-文本框 31_1"/>
          <p:cNvSpPr txBox="1"/>
          <p:nvPr>
            <p:custDataLst>
              <p:tags r:id="rId7"/>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性能比较</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8"/>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extLst>
      <p:ext uri="{BB962C8B-B14F-4D97-AF65-F5344CB8AC3E}">
        <p14:creationId xmlns:p14="http://schemas.microsoft.com/office/powerpoint/2010/main" val="335781507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全监督预测</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pic>
        <p:nvPicPr>
          <p:cNvPr id="3" name="图片 2">
            <a:extLst>
              <a:ext uri="{FF2B5EF4-FFF2-40B4-BE49-F238E27FC236}">
                <a16:creationId xmlns:a16="http://schemas.microsoft.com/office/drawing/2014/main" id="{35B13435-B9D8-4EF8-B8E2-EC1923B58D3A}"/>
              </a:ext>
            </a:extLst>
          </p:cNvPr>
          <p:cNvPicPr>
            <a:picLocks noChangeAspect="1"/>
          </p:cNvPicPr>
          <p:nvPr/>
        </p:nvPicPr>
        <p:blipFill>
          <a:blip r:embed="rId6"/>
          <a:stretch>
            <a:fillRect/>
          </a:stretch>
        </p:blipFill>
        <p:spPr>
          <a:xfrm>
            <a:off x="2148497" y="2038229"/>
            <a:ext cx="7895004" cy="2781541"/>
          </a:xfrm>
          <a:prstGeom prst="rect">
            <a:avLst/>
          </a:prstGeom>
        </p:spPr>
      </p:pic>
      <p:sp>
        <p:nvSpPr>
          <p:cNvPr id="4" name="文本框 3">
            <a:extLst>
              <a:ext uri="{FF2B5EF4-FFF2-40B4-BE49-F238E27FC236}">
                <a16:creationId xmlns:a16="http://schemas.microsoft.com/office/drawing/2014/main" id="{7E09356E-D45C-4255-B2B1-8F4D5032E8B5}"/>
              </a:ext>
            </a:extLst>
          </p:cNvPr>
          <p:cNvSpPr txBox="1"/>
          <p:nvPr/>
        </p:nvSpPr>
        <p:spPr>
          <a:xfrm>
            <a:off x="1564304" y="5082122"/>
            <a:ext cx="9370711" cy="646331"/>
          </a:xfrm>
          <a:prstGeom prst="rect">
            <a:avLst/>
          </a:prstGeom>
          <a:noFill/>
        </p:spPr>
        <p:txBody>
          <a:bodyPr wrap="square" rtlCol="0">
            <a:spAutoFit/>
          </a:bodyPr>
          <a:lstStyle/>
          <a:p>
            <a:pPr algn="ctr"/>
            <a:r>
              <a:rPr lang="zh-CN" altLang="zh-CN" sz="1800" dirty="0">
                <a:effectLst/>
                <a:ea typeface="等线" panose="02010600030101010101" pitchFamily="2" charset="-122"/>
                <a:cs typeface="Times New Roman" panose="02020603050405020304" pitchFamily="18" charset="0"/>
              </a:rPr>
              <a:t>最佳和次佳结果分别用粗体和下划线标记</a:t>
            </a:r>
            <a:endParaRPr lang="zh-CN" altLang="en-US" sz="1800" dirty="0">
              <a:effectLst/>
              <a:ea typeface="等线" panose="02010600030101010101" pitchFamily="2" charset="-122"/>
              <a:cs typeface="Times New Roman" panose="02020603050405020304" pitchFamily="18" charset="0"/>
            </a:endParaRPr>
          </a:p>
          <a:p>
            <a:pPr algn="ct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在均方根误差（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RMSE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）和平均绝对误差（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）上分别超过了最强基线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3.7%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4.6%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少样本预测</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
        <p:nvSpPr>
          <p:cNvPr id="4" name="文本框 3">
            <a:extLst>
              <a:ext uri="{FF2B5EF4-FFF2-40B4-BE49-F238E27FC236}">
                <a16:creationId xmlns:a16="http://schemas.microsoft.com/office/drawing/2014/main" id="{7E09356E-D45C-4255-B2B1-8F4D5032E8B5}"/>
              </a:ext>
            </a:extLst>
          </p:cNvPr>
          <p:cNvSpPr txBox="1"/>
          <p:nvPr/>
        </p:nvSpPr>
        <p:spPr>
          <a:xfrm>
            <a:off x="2357792" y="5082122"/>
            <a:ext cx="7481454" cy="923330"/>
          </a:xfrm>
          <a:prstGeom prst="rect">
            <a:avLst/>
          </a:prstGeom>
          <a:noFill/>
        </p:spPr>
        <p:txBody>
          <a:bodyPr wrap="square" rtlCol="0">
            <a:spAutoFit/>
          </a:bodyPr>
          <a:lstStyle/>
          <a:p>
            <a:pPr algn="ct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只需少量微调数据即可快速适应特定区域的具体下游预测任务，展示了模型的快速学习能力。</a:t>
            </a:r>
          </a:p>
          <a:p>
            <a:pPr algn="ctr"/>
            <a:endParaRPr lang="zh-CN" altLang="en-US" dirty="0"/>
          </a:p>
        </p:txBody>
      </p:sp>
      <p:pic>
        <p:nvPicPr>
          <p:cNvPr id="5" name="图片 4">
            <a:extLst>
              <a:ext uri="{FF2B5EF4-FFF2-40B4-BE49-F238E27FC236}">
                <a16:creationId xmlns:a16="http://schemas.microsoft.com/office/drawing/2014/main" id="{C669F75B-D839-4B98-A902-7E7E518F4A67}"/>
              </a:ext>
            </a:extLst>
          </p:cNvPr>
          <p:cNvPicPr>
            <a:picLocks noChangeAspect="1"/>
          </p:cNvPicPr>
          <p:nvPr/>
        </p:nvPicPr>
        <p:blipFill>
          <a:blip r:embed="rId6"/>
          <a:stretch>
            <a:fillRect/>
          </a:stretch>
        </p:blipFill>
        <p:spPr>
          <a:xfrm>
            <a:off x="2140877" y="2030609"/>
            <a:ext cx="7910245" cy="2796782"/>
          </a:xfrm>
          <a:prstGeom prst="rect">
            <a:avLst/>
          </a:prstGeom>
        </p:spPr>
      </p:pic>
    </p:spTree>
    <p:extLst>
      <p:ext uri="{BB962C8B-B14F-4D97-AF65-F5344CB8AC3E}">
        <p14:creationId xmlns:p14="http://schemas.microsoft.com/office/powerpoint/2010/main" val="403669758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等腰三角形 23"/>
          <p:cNvSpPr/>
          <p:nvPr>
            <p:custDataLst>
              <p:tags r:id="rId1"/>
            </p:custDataLst>
          </p:nvPr>
        </p:nvSpPr>
        <p:spPr>
          <a:xfrm>
            <a:off x="-5759129" y="604004"/>
            <a:ext cx="11023368" cy="6514917"/>
          </a:xfrm>
          <a:prstGeom prst="triangle">
            <a:avLst>
              <a:gd name="adj" fmla="val 41021"/>
            </a:avLst>
          </a:prstGeom>
          <a:blipFill>
            <a:blip r:embed="rId3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25" name="PA-半闭框 24"/>
          <p:cNvSpPr/>
          <p:nvPr>
            <p:custDataLst>
              <p:tags r:id="rId2"/>
            </p:custDataLst>
          </p:nvPr>
        </p:nvSpPr>
        <p:spPr>
          <a:xfrm rot="8120904">
            <a:off x="-5107458" y="-3017997"/>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grpSp>
        <p:nvGrpSpPr>
          <p:cNvPr id="7" name="PA-组合 6"/>
          <p:cNvGrpSpPr/>
          <p:nvPr>
            <p:custDataLst>
              <p:tags r:id="rId3"/>
            </p:custDataLst>
          </p:nvPr>
        </p:nvGrpSpPr>
        <p:grpSpPr>
          <a:xfrm>
            <a:off x="4937045" y="2360521"/>
            <a:ext cx="3218342" cy="789069"/>
            <a:chOff x="4893087" y="1916832"/>
            <a:chExt cx="3218342" cy="789069"/>
          </a:xfrm>
        </p:grpSpPr>
        <p:sp>
          <p:nvSpPr>
            <p:cNvPr id="8" name="PA-矩形 7"/>
            <p:cNvSpPr/>
            <p:nvPr>
              <p:custDataLst>
                <p:tags r:id="rId26"/>
              </p:custDataLst>
            </p:nvPr>
          </p:nvSpPr>
          <p:spPr>
            <a:xfrm>
              <a:off x="4893087" y="1916832"/>
              <a:ext cx="434509" cy="434566"/>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01</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3" name="PA-文本框 12"/>
            <p:cNvSpPr txBox="1"/>
            <p:nvPr>
              <p:custDataLst>
                <p:tags r:id="rId27"/>
              </p:custDataLst>
            </p:nvPr>
          </p:nvSpPr>
          <p:spPr>
            <a:xfrm>
              <a:off x="5407959" y="2348880"/>
              <a:ext cx="270347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7" name="PA-文本框 26"/>
            <p:cNvSpPr txBox="1"/>
            <p:nvPr>
              <p:custDataLst>
                <p:tags r:id="rId28"/>
              </p:custDataLst>
            </p:nvPr>
          </p:nvSpPr>
          <p:spPr>
            <a:xfrm>
              <a:off x="5589530" y="1916832"/>
              <a:ext cx="1222055"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研究背景</a:t>
              </a:r>
            </a:p>
          </p:txBody>
        </p:sp>
      </p:grpSp>
      <p:grpSp>
        <p:nvGrpSpPr>
          <p:cNvPr id="12" name="PA-组合 11"/>
          <p:cNvGrpSpPr/>
          <p:nvPr>
            <p:custDataLst>
              <p:tags r:id="rId4"/>
            </p:custDataLst>
          </p:nvPr>
        </p:nvGrpSpPr>
        <p:grpSpPr>
          <a:xfrm>
            <a:off x="8515428" y="2360521"/>
            <a:ext cx="3168352" cy="794877"/>
            <a:chOff x="8471470" y="1916832"/>
            <a:chExt cx="3168352" cy="794877"/>
          </a:xfrm>
        </p:grpSpPr>
        <p:sp>
          <p:nvSpPr>
            <p:cNvPr id="10" name="PA-矩形 9"/>
            <p:cNvSpPr/>
            <p:nvPr>
              <p:custDataLst>
                <p:tags r:id="rId23"/>
              </p:custDataLst>
            </p:nvPr>
          </p:nvSpPr>
          <p:spPr>
            <a:xfrm>
              <a:off x="8471470" y="1916832"/>
              <a:ext cx="434509" cy="434566"/>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02</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文本框 15"/>
            <p:cNvSpPr txBox="1"/>
            <p:nvPr>
              <p:custDataLst>
                <p:tags r:id="rId24"/>
              </p:custDataLst>
            </p:nvPr>
          </p:nvSpPr>
          <p:spPr>
            <a:xfrm>
              <a:off x="8986342" y="2354688"/>
              <a:ext cx="265348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25"/>
              </p:custDataLst>
            </p:nvPr>
          </p:nvSpPr>
          <p:spPr>
            <a:xfrm>
              <a:off x="9205953" y="1916832"/>
              <a:ext cx="1189996"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相关工作</a:t>
              </a:r>
            </a:p>
          </p:txBody>
        </p:sp>
      </p:grpSp>
      <p:grpSp>
        <p:nvGrpSpPr>
          <p:cNvPr id="14" name="PA-组合 13"/>
          <p:cNvGrpSpPr/>
          <p:nvPr>
            <p:custDataLst>
              <p:tags r:id="rId5"/>
            </p:custDataLst>
          </p:nvPr>
        </p:nvGrpSpPr>
        <p:grpSpPr>
          <a:xfrm>
            <a:off x="4937045" y="3585089"/>
            <a:ext cx="3218342" cy="719579"/>
            <a:chOff x="4893087" y="4218570"/>
            <a:chExt cx="3218342" cy="719579"/>
          </a:xfrm>
        </p:grpSpPr>
        <p:sp>
          <p:nvSpPr>
            <p:cNvPr id="11" name="PA-矩形 10"/>
            <p:cNvSpPr/>
            <p:nvPr>
              <p:custDataLst>
                <p:tags r:id="rId20"/>
              </p:custDataLst>
            </p:nvPr>
          </p:nvSpPr>
          <p:spPr>
            <a:xfrm>
              <a:off x="4893087" y="4218570"/>
              <a:ext cx="434509" cy="434566"/>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03</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0" name="PA-文本框 19"/>
            <p:cNvSpPr txBox="1"/>
            <p:nvPr>
              <p:custDataLst>
                <p:tags r:id="rId21"/>
              </p:custDataLst>
            </p:nvPr>
          </p:nvSpPr>
          <p:spPr>
            <a:xfrm>
              <a:off x="5407959" y="4581128"/>
              <a:ext cx="270347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9" name="PA-文本框 28"/>
            <p:cNvSpPr txBox="1"/>
            <p:nvPr>
              <p:custDataLst>
                <p:tags r:id="rId22"/>
              </p:custDataLst>
            </p:nvPr>
          </p:nvSpPr>
          <p:spPr>
            <a:xfrm>
              <a:off x="5508311" y="4222285"/>
              <a:ext cx="1395179"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提出的方法</a:t>
              </a:r>
            </a:p>
          </p:txBody>
        </p:sp>
      </p:grpSp>
      <p:grpSp>
        <p:nvGrpSpPr>
          <p:cNvPr id="15" name="PA-组合 14"/>
          <p:cNvGrpSpPr/>
          <p:nvPr>
            <p:custDataLst>
              <p:tags r:id="rId6"/>
            </p:custDataLst>
          </p:nvPr>
        </p:nvGrpSpPr>
        <p:grpSpPr>
          <a:xfrm>
            <a:off x="8515428" y="3581279"/>
            <a:ext cx="3168352" cy="719579"/>
            <a:chOff x="8471470" y="4218570"/>
            <a:chExt cx="3168352" cy="719579"/>
          </a:xfrm>
        </p:grpSpPr>
        <p:sp>
          <p:nvSpPr>
            <p:cNvPr id="9" name="PA-矩形 8"/>
            <p:cNvSpPr/>
            <p:nvPr>
              <p:custDataLst>
                <p:tags r:id="rId17"/>
              </p:custDataLst>
            </p:nvPr>
          </p:nvSpPr>
          <p:spPr>
            <a:xfrm>
              <a:off x="8471470" y="4218570"/>
              <a:ext cx="434509" cy="434566"/>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04</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文本框 17"/>
            <p:cNvSpPr txBox="1"/>
            <p:nvPr>
              <p:custDataLst>
                <p:tags r:id="rId18"/>
              </p:custDataLst>
            </p:nvPr>
          </p:nvSpPr>
          <p:spPr>
            <a:xfrm>
              <a:off x="8986342" y="4581128"/>
              <a:ext cx="265348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0" name="PA-文本框 29"/>
            <p:cNvSpPr txBox="1"/>
            <p:nvPr>
              <p:custDataLst>
                <p:tags r:id="rId19"/>
              </p:custDataLst>
            </p:nvPr>
          </p:nvSpPr>
          <p:spPr>
            <a:xfrm>
              <a:off x="9211303" y="4222285"/>
              <a:ext cx="1189995"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性能评估</a:t>
              </a:r>
            </a:p>
          </p:txBody>
        </p:sp>
      </p:grpSp>
      <p:sp>
        <p:nvSpPr>
          <p:cNvPr id="34" name="PA-文本框 33"/>
          <p:cNvSpPr txBox="1"/>
          <p:nvPr>
            <p:custDataLst>
              <p:tags r:id="rId7"/>
            </p:custDataLst>
          </p:nvPr>
        </p:nvSpPr>
        <p:spPr>
          <a:xfrm>
            <a:off x="895191" y="1180897"/>
            <a:ext cx="2659118" cy="1905202"/>
          </a:xfrm>
          <a:prstGeom prst="rect">
            <a:avLst/>
          </a:prstGeom>
          <a:noFill/>
        </p:spPr>
        <p:txBody>
          <a:bodyPr wrap="square" rtlCol="0">
            <a:spAutoFit/>
          </a:bodyPr>
          <a:lstStyle/>
          <a:p>
            <a:pPr algn="ctr">
              <a:lnSpc>
                <a:spcPct val="150000"/>
              </a:lnSpc>
            </a:pPr>
            <a:r>
              <a:rPr lang="zh-CN" altLang="en-US" sz="6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目录</a:t>
            </a:r>
            <a:endParaRPr lang="en-US" altLang="zh-CN" sz="6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a:p>
            <a:pPr algn="ctr">
              <a:lnSpc>
                <a:spcPct val="150000"/>
              </a:lnSpc>
            </a:pPr>
            <a:r>
              <a:rPr lang="en-US" altLang="zh-CN" sz="1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CONTENTS</a:t>
            </a:r>
            <a:endParaRPr lang="zh-CN" altLang="en-US" sz="1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2" name="PA-半闭框 31"/>
          <p:cNvSpPr/>
          <p:nvPr>
            <p:custDataLst>
              <p:tags r:id="rId8"/>
            </p:custDataLst>
          </p:nvPr>
        </p:nvSpPr>
        <p:spPr>
          <a:xfrm rot="8120904">
            <a:off x="-5528028" y="2628730"/>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grpSp>
        <p:nvGrpSpPr>
          <p:cNvPr id="22" name="PA-组合 13">
            <a:extLst>
              <a:ext uri="{FF2B5EF4-FFF2-40B4-BE49-F238E27FC236}">
                <a16:creationId xmlns:a16="http://schemas.microsoft.com/office/drawing/2014/main" id="{1F1A95FD-2590-454E-822A-79EC501FB09A}"/>
              </a:ext>
            </a:extLst>
          </p:cNvPr>
          <p:cNvGrpSpPr/>
          <p:nvPr>
            <p:custDataLst>
              <p:tags r:id="rId9"/>
            </p:custDataLst>
          </p:nvPr>
        </p:nvGrpSpPr>
        <p:grpSpPr>
          <a:xfrm>
            <a:off x="4937045" y="4759732"/>
            <a:ext cx="3218342" cy="719579"/>
            <a:chOff x="4893087" y="4218570"/>
            <a:chExt cx="3218342" cy="719579"/>
          </a:xfrm>
        </p:grpSpPr>
        <p:sp>
          <p:nvSpPr>
            <p:cNvPr id="23" name="PA-矩形 10">
              <a:extLst>
                <a:ext uri="{FF2B5EF4-FFF2-40B4-BE49-F238E27FC236}">
                  <a16:creationId xmlns:a16="http://schemas.microsoft.com/office/drawing/2014/main" id="{71EB6B77-97A2-45B9-B598-5E2EDE7ED762}"/>
                </a:ext>
              </a:extLst>
            </p:cNvPr>
            <p:cNvSpPr/>
            <p:nvPr>
              <p:custDataLst>
                <p:tags r:id="rId14"/>
              </p:custDataLst>
            </p:nvPr>
          </p:nvSpPr>
          <p:spPr>
            <a:xfrm>
              <a:off x="4893087" y="4218570"/>
              <a:ext cx="434509" cy="434566"/>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05</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6" name="PA-文本框 19">
              <a:extLst>
                <a:ext uri="{FF2B5EF4-FFF2-40B4-BE49-F238E27FC236}">
                  <a16:creationId xmlns:a16="http://schemas.microsoft.com/office/drawing/2014/main" id="{B642663E-E0BC-4060-9DF9-23191639D6C8}"/>
                </a:ext>
              </a:extLst>
            </p:cNvPr>
            <p:cNvSpPr txBox="1"/>
            <p:nvPr>
              <p:custDataLst>
                <p:tags r:id="rId15"/>
              </p:custDataLst>
            </p:nvPr>
          </p:nvSpPr>
          <p:spPr>
            <a:xfrm>
              <a:off x="5407959" y="4581128"/>
              <a:ext cx="270347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1" name="PA-文本框 28">
              <a:extLst>
                <a:ext uri="{FF2B5EF4-FFF2-40B4-BE49-F238E27FC236}">
                  <a16:creationId xmlns:a16="http://schemas.microsoft.com/office/drawing/2014/main" id="{340842A9-4E6C-4AF4-9644-29E216846C25}"/>
                </a:ext>
              </a:extLst>
            </p:cNvPr>
            <p:cNvSpPr txBox="1"/>
            <p:nvPr>
              <p:custDataLst>
                <p:tags r:id="rId16"/>
              </p:custDataLst>
            </p:nvPr>
          </p:nvSpPr>
          <p:spPr>
            <a:xfrm>
              <a:off x="5610902" y="4222285"/>
              <a:ext cx="1189996"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政策影响</a:t>
              </a:r>
            </a:p>
          </p:txBody>
        </p:sp>
      </p:grpSp>
      <p:grpSp>
        <p:nvGrpSpPr>
          <p:cNvPr id="33" name="PA-组合 14">
            <a:extLst>
              <a:ext uri="{FF2B5EF4-FFF2-40B4-BE49-F238E27FC236}">
                <a16:creationId xmlns:a16="http://schemas.microsoft.com/office/drawing/2014/main" id="{A681802D-831B-4235-969F-120005B3C2A8}"/>
              </a:ext>
            </a:extLst>
          </p:cNvPr>
          <p:cNvGrpSpPr/>
          <p:nvPr>
            <p:custDataLst>
              <p:tags r:id="rId10"/>
            </p:custDataLst>
          </p:nvPr>
        </p:nvGrpSpPr>
        <p:grpSpPr>
          <a:xfrm>
            <a:off x="8515428" y="4755922"/>
            <a:ext cx="3168352" cy="719579"/>
            <a:chOff x="8471470" y="4218570"/>
            <a:chExt cx="3168352" cy="719579"/>
          </a:xfrm>
        </p:grpSpPr>
        <p:sp>
          <p:nvSpPr>
            <p:cNvPr id="35" name="PA-矩形 8">
              <a:extLst>
                <a:ext uri="{FF2B5EF4-FFF2-40B4-BE49-F238E27FC236}">
                  <a16:creationId xmlns:a16="http://schemas.microsoft.com/office/drawing/2014/main" id="{A2F0D132-E31C-463A-B5CE-800B15A99BD6}"/>
                </a:ext>
              </a:extLst>
            </p:cNvPr>
            <p:cNvSpPr/>
            <p:nvPr>
              <p:custDataLst>
                <p:tags r:id="rId11"/>
              </p:custDataLst>
            </p:nvPr>
          </p:nvSpPr>
          <p:spPr>
            <a:xfrm>
              <a:off x="8471470" y="4218570"/>
              <a:ext cx="434509" cy="434566"/>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06</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6" name="PA-文本框 17">
              <a:extLst>
                <a:ext uri="{FF2B5EF4-FFF2-40B4-BE49-F238E27FC236}">
                  <a16:creationId xmlns:a16="http://schemas.microsoft.com/office/drawing/2014/main" id="{730317BD-6281-41CC-A3E5-7FFBA8C5FF76}"/>
                </a:ext>
              </a:extLst>
            </p:cNvPr>
            <p:cNvSpPr txBox="1"/>
            <p:nvPr>
              <p:custDataLst>
                <p:tags r:id="rId12"/>
              </p:custDataLst>
            </p:nvPr>
          </p:nvSpPr>
          <p:spPr>
            <a:xfrm>
              <a:off x="8986342" y="4581128"/>
              <a:ext cx="2653480" cy="357021"/>
            </a:xfrm>
            <a:prstGeom prst="rect">
              <a:avLst/>
            </a:prstGeom>
            <a:noFill/>
          </p:spPr>
          <p:txBody>
            <a:bodyPr wrap="square" rtlCol="0">
              <a:spAutoFit/>
            </a:bodyPr>
            <a:lstStyle/>
            <a:p>
              <a:pPr>
                <a:lnSpc>
                  <a:spcPct val="150000"/>
                </a:lnSpc>
              </a:pPr>
              <a:endPar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7" name="PA-文本框 29">
              <a:extLst>
                <a:ext uri="{FF2B5EF4-FFF2-40B4-BE49-F238E27FC236}">
                  <a16:creationId xmlns:a16="http://schemas.microsoft.com/office/drawing/2014/main" id="{EA9F2AD0-7797-41E2-A006-3D170ED82C10}"/>
                </a:ext>
              </a:extLst>
            </p:cNvPr>
            <p:cNvSpPr txBox="1"/>
            <p:nvPr>
              <p:custDataLst>
                <p:tags r:id="rId13"/>
              </p:custDataLst>
            </p:nvPr>
          </p:nvSpPr>
          <p:spPr>
            <a:xfrm>
              <a:off x="9108713" y="4222285"/>
              <a:ext cx="1395179"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复现及改进</a:t>
              </a: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8" y="178221"/>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零样本预测</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1" y="824777"/>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pic>
        <p:nvPicPr>
          <p:cNvPr id="3" name="图片 2">
            <a:extLst>
              <a:ext uri="{FF2B5EF4-FFF2-40B4-BE49-F238E27FC236}">
                <a16:creationId xmlns:a16="http://schemas.microsoft.com/office/drawing/2014/main" id="{F15B6150-1C04-4867-9191-0FD1254171B1}"/>
              </a:ext>
            </a:extLst>
          </p:cNvPr>
          <p:cNvPicPr>
            <a:picLocks noChangeAspect="1"/>
          </p:cNvPicPr>
          <p:nvPr/>
        </p:nvPicPr>
        <p:blipFill>
          <a:blip r:embed="rId6"/>
          <a:stretch>
            <a:fillRect/>
          </a:stretch>
        </p:blipFill>
        <p:spPr>
          <a:xfrm>
            <a:off x="287167" y="964714"/>
            <a:ext cx="8878069" cy="5113463"/>
          </a:xfrm>
          <a:prstGeom prst="rect">
            <a:avLst/>
          </a:prstGeom>
        </p:spPr>
      </p:pic>
      <p:sp>
        <p:nvSpPr>
          <p:cNvPr id="6" name="文本框 5">
            <a:extLst>
              <a:ext uri="{FF2B5EF4-FFF2-40B4-BE49-F238E27FC236}">
                <a16:creationId xmlns:a16="http://schemas.microsoft.com/office/drawing/2014/main" id="{463348B0-E3B8-463C-B984-021705354B27}"/>
              </a:ext>
            </a:extLst>
          </p:cNvPr>
          <p:cNvSpPr txBox="1"/>
          <p:nvPr/>
        </p:nvSpPr>
        <p:spPr>
          <a:xfrm>
            <a:off x="1373326" y="6218113"/>
            <a:ext cx="6846664" cy="369332"/>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预测指标的均值和中位数分别用</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和水平线标记，</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表示异常值</a:t>
            </a:r>
            <a:endParaRPr lang="zh-CN" altLang="en-US" dirty="0"/>
          </a:p>
        </p:txBody>
      </p:sp>
      <p:sp>
        <p:nvSpPr>
          <p:cNvPr id="7" name="文本框 6">
            <a:extLst>
              <a:ext uri="{FF2B5EF4-FFF2-40B4-BE49-F238E27FC236}">
                <a16:creationId xmlns:a16="http://schemas.microsoft.com/office/drawing/2014/main" id="{0E1A4BF1-C3D6-46E9-AFEA-4557D2CCC574}"/>
              </a:ext>
            </a:extLst>
          </p:cNvPr>
          <p:cNvSpPr txBox="1"/>
          <p:nvPr/>
        </p:nvSpPr>
        <p:spPr>
          <a:xfrm>
            <a:off x="9318486" y="2690336"/>
            <a:ext cx="2652516" cy="1477328"/>
          </a:xfrm>
          <a:prstGeom prst="rect">
            <a:avLst/>
          </a:prstGeom>
          <a:noFill/>
        </p:spPr>
        <p:txBody>
          <a:bodyPr wrap="square" rtlCol="0">
            <a:spAutoFit/>
          </a:bodyPr>
          <a:lstStyle/>
          <a:p>
            <a:r>
              <a:rPr lang="en-US" altLang="zh-CN" sz="1800" dirty="0" err="1">
                <a:effectLst/>
                <a:latin typeface="等线" panose="02010600030101010101" pitchFamily="2" charset="-122"/>
                <a:cs typeface="Times New Roman" panose="02020603050405020304" pitchFamily="18" charset="0"/>
              </a:rPr>
              <a:t>ChatEV</a:t>
            </a:r>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在零样本跨区域适应中表现出显著的泛化能力突显了</a:t>
            </a:r>
            <a:r>
              <a:rPr lang="zh-CN" altLang="en-US" sz="1800" dirty="0">
                <a:effectLst/>
                <a:ea typeface="等线" panose="02010600030101010101" pitchFamily="2" charset="-122"/>
                <a:cs typeface="Times New Roman" panose="02020603050405020304" pitchFamily="18" charset="0"/>
              </a:rPr>
              <a:t>其</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作为可靠的在线电动汽车充电需求预测器的巨大潜力</a:t>
            </a:r>
            <a:endParaRPr lang="zh-CN" altLang="en-US" dirty="0"/>
          </a:p>
        </p:txBody>
      </p:sp>
    </p:spTree>
    <p:extLst>
      <p:ext uri="{BB962C8B-B14F-4D97-AF65-F5344CB8AC3E}">
        <p14:creationId xmlns:p14="http://schemas.microsoft.com/office/powerpoint/2010/main" val="178545933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文本框 37"/>
          <p:cNvSpPr txBox="1"/>
          <p:nvPr>
            <p:custDataLst>
              <p:tags r:id="rId1"/>
            </p:custDataLst>
          </p:nvPr>
        </p:nvSpPr>
        <p:spPr>
          <a:xfrm>
            <a:off x="4736203" y="298323"/>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零样本预测</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9" name="PA-直接连接符 38"/>
          <p:cNvCxnSpPr/>
          <p:nvPr>
            <p:custDataLst>
              <p:tags r:id="rId2"/>
            </p:custDataLst>
          </p:nvPr>
        </p:nvCxnSpPr>
        <p:spPr>
          <a:xfrm>
            <a:off x="5863656" y="944879"/>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PA-直接连接符 32_1"/>
          <p:cNvCxnSpPr/>
          <p:nvPr>
            <p:custDataLst>
              <p:tags r:id="rId3"/>
            </p:custDataLst>
          </p:nvPr>
        </p:nvCxnSpPr>
        <p:spPr>
          <a:xfrm>
            <a:off x="5863656" y="944879"/>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pic>
        <p:nvPicPr>
          <p:cNvPr id="7" name="图片 6">
            <a:extLst>
              <a:ext uri="{FF2B5EF4-FFF2-40B4-BE49-F238E27FC236}">
                <a16:creationId xmlns:a16="http://schemas.microsoft.com/office/drawing/2014/main" id="{8F46010A-771E-47F8-AC24-208D20B3BCB1}"/>
              </a:ext>
            </a:extLst>
          </p:cNvPr>
          <p:cNvPicPr>
            <a:picLocks noChangeAspect="1"/>
          </p:cNvPicPr>
          <p:nvPr/>
        </p:nvPicPr>
        <p:blipFill>
          <a:blip r:embed="rId7"/>
          <a:stretch>
            <a:fillRect/>
          </a:stretch>
        </p:blipFill>
        <p:spPr>
          <a:xfrm>
            <a:off x="0" y="1005336"/>
            <a:ext cx="6371868" cy="4261908"/>
          </a:xfrm>
          <a:prstGeom prst="rect">
            <a:avLst/>
          </a:prstGeom>
        </p:spPr>
      </p:pic>
      <p:sp>
        <p:nvSpPr>
          <p:cNvPr id="8" name="文本框 7">
            <a:extLst>
              <a:ext uri="{FF2B5EF4-FFF2-40B4-BE49-F238E27FC236}">
                <a16:creationId xmlns:a16="http://schemas.microsoft.com/office/drawing/2014/main" id="{A4BC396A-734A-425C-AB15-1AB2F0A62E1C}"/>
              </a:ext>
            </a:extLst>
          </p:cNvPr>
          <p:cNvSpPr txBox="1"/>
          <p:nvPr/>
        </p:nvSpPr>
        <p:spPr>
          <a:xfrm>
            <a:off x="445864" y="5267246"/>
            <a:ext cx="5417792" cy="1323439"/>
          </a:xfrm>
          <a:prstGeom prst="rect">
            <a:avLst/>
          </a:prstGeom>
          <a:noFill/>
        </p:spPr>
        <p:txBody>
          <a:bodyPr wrap="square" rtlCol="0">
            <a:spAutoFit/>
          </a:bodyP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具有多种特征的区域特征示例；</a:t>
            </a: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这些特征在预测中的重要性，通过逐一移除每个特征后性能变化来表示（正值表示移除特征后模型性能下降）；</a:t>
            </a: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基线预测曲线与实际占用率的对比。</a:t>
            </a:r>
          </a:p>
          <a:p>
            <a:endParaRPr lang="zh-CN" altLang="en-US" sz="1600" dirty="0"/>
          </a:p>
        </p:txBody>
      </p:sp>
      <p:sp>
        <p:nvSpPr>
          <p:cNvPr id="9" name="文本框 8">
            <a:extLst>
              <a:ext uri="{FF2B5EF4-FFF2-40B4-BE49-F238E27FC236}">
                <a16:creationId xmlns:a16="http://schemas.microsoft.com/office/drawing/2014/main" id="{5A093033-8EDF-473A-A12D-268CF111604A}"/>
              </a:ext>
            </a:extLst>
          </p:cNvPr>
          <p:cNvSpPr txBox="1"/>
          <p:nvPr/>
        </p:nvSpPr>
        <p:spPr>
          <a:xfrm>
            <a:off x="6642625" y="1582340"/>
            <a:ext cx="5080839"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各种数据资源可以在兼容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的自然语言空间中高效融合。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的电动汽车充电需求预测中，将静态特征以文本描述形式整合</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很重要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动态变量对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预测准确性的影响更为显著。</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PromptCast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LLMTIME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，在零样本设置中能够与真实占用率保持同步。这种出色的表现归因于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提供的开放世界知识，使它们能够快速学习并有效泛化。 相反，三种深度学习基线模型容易出现欠拟合。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由于从提出的提示和对齐过程中学习到的个性化知识，表现出更优的性能并实现了最小的预测误差。</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250" fill="hold"/>
                                        <p:tgtEl>
                                          <p:spTgt spid="38"/>
                                        </p:tgtEl>
                                        <p:attrNameLst>
                                          <p:attrName>ppt_x</p:attrName>
                                        </p:attrNameLst>
                                      </p:cBhvr>
                                      <p:tavLst>
                                        <p:tav tm="0">
                                          <p:val>
                                            <p:strVal val="#ppt_x"/>
                                          </p:val>
                                        </p:tav>
                                        <p:tav tm="100000">
                                          <p:val>
                                            <p:strVal val="#ppt_x"/>
                                          </p:val>
                                        </p:tav>
                                      </p:tavLst>
                                    </p:anim>
                                    <p:anim calcmode="lin" valueType="num">
                                      <p:cBhvr additive="base">
                                        <p:cTn id="8" dur="1250" fill="hold"/>
                                        <p:tgtEl>
                                          <p:spTgt spid="38"/>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Effect transition="in" filter="barn(outVertical)">
                                      <p:cBhvr>
                                        <p:cTn id="11" dur="750"/>
                                        <p:tgtEl>
                                          <p:spTgt spid="39"/>
                                        </p:tgtEl>
                                      </p:cBhvr>
                                    </p:animEffect>
                                  </p:childTnLst>
                                </p:cTn>
                              </p:par>
                              <p:par>
                                <p:cTn id="12" presetID="16" presetClass="entr" presetSubtype="37" fill="hold" nodeType="withEffect">
                                  <p:stCondLst>
                                    <p:cond delay="500"/>
                                  </p:stCondLst>
                                  <p:childTnLst>
                                    <p:set>
                                      <p:cBhvr>
                                        <p:cTn id="13" dur="1" fill="hold">
                                          <p:stCondLst>
                                            <p:cond delay="0"/>
                                          </p:stCondLst>
                                        </p:cTn>
                                        <p:tgtEl>
                                          <p:spTgt spid="28"/>
                                        </p:tgtEl>
                                        <p:attrNameLst>
                                          <p:attrName>style.visibility</p:attrName>
                                        </p:attrNameLst>
                                      </p:cBhvr>
                                      <p:to>
                                        <p:strVal val="visible"/>
                                      </p:to>
                                    </p:set>
                                    <p:animEffect transition="in" filter="barn(outVertical)">
                                      <p:cBhvr>
                                        <p:cTn id="14"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PA-任意多边形 39"/>
          <p:cNvSpPr/>
          <p:nvPr>
            <p:custDataLst>
              <p:tags r:id="rId1"/>
            </p:custDataLst>
          </p:nvPr>
        </p:nvSpPr>
        <p:spPr>
          <a:xfrm>
            <a:off x="4237038" y="2800350"/>
            <a:ext cx="1165225"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1" name="PA-任意多边形 40"/>
          <p:cNvSpPr/>
          <p:nvPr>
            <p:custDataLst>
              <p:tags r:id="rId2"/>
            </p:custDataLst>
          </p:nvPr>
        </p:nvSpPr>
        <p:spPr>
          <a:xfrm>
            <a:off x="4249738" y="2203450"/>
            <a:ext cx="1938337" cy="1570038"/>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C01A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2" name="PA-任意多边形 41"/>
          <p:cNvSpPr/>
          <p:nvPr>
            <p:custDataLst>
              <p:tags r:id="rId3"/>
            </p:custDataLst>
          </p:nvPr>
        </p:nvSpPr>
        <p:spPr>
          <a:xfrm rot="10800000">
            <a:off x="6800850" y="4267200"/>
            <a:ext cx="1165225"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3" name="PA-任意多边形 42"/>
          <p:cNvSpPr/>
          <p:nvPr>
            <p:custDataLst>
              <p:tags r:id="rId4"/>
            </p:custDataLst>
          </p:nvPr>
        </p:nvSpPr>
        <p:spPr>
          <a:xfrm rot="10800000">
            <a:off x="6008688" y="4500563"/>
            <a:ext cx="1936750"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C01A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4" name="PA-任意多边形 43"/>
          <p:cNvSpPr/>
          <p:nvPr>
            <p:custDataLst>
              <p:tags r:id="rId5"/>
            </p:custDataLst>
          </p:nvPr>
        </p:nvSpPr>
        <p:spPr>
          <a:xfrm rot="10800000" flipH="1">
            <a:off x="4235450" y="4235450"/>
            <a:ext cx="1163638"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5" name="PA-任意多边形 44"/>
          <p:cNvSpPr/>
          <p:nvPr>
            <p:custDataLst>
              <p:tags r:id="rId6"/>
            </p:custDataLst>
          </p:nvPr>
        </p:nvSpPr>
        <p:spPr>
          <a:xfrm rot="10800000" flipH="1">
            <a:off x="4241800" y="4503174"/>
            <a:ext cx="1936750"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6" name="PA-任意多边形 45"/>
          <p:cNvSpPr/>
          <p:nvPr>
            <p:custDataLst>
              <p:tags r:id="rId7"/>
            </p:custDataLst>
          </p:nvPr>
        </p:nvSpPr>
        <p:spPr>
          <a:xfrm flipH="1">
            <a:off x="6796088" y="2836863"/>
            <a:ext cx="1165225" cy="1208087"/>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sp>
        <p:nvSpPr>
          <p:cNvPr id="47" name="PA-任意多边形 46"/>
          <p:cNvSpPr/>
          <p:nvPr>
            <p:custDataLst>
              <p:tags r:id="rId8"/>
            </p:custDataLst>
          </p:nvPr>
        </p:nvSpPr>
        <p:spPr>
          <a:xfrm flipH="1">
            <a:off x="6010275" y="2258449"/>
            <a:ext cx="1938338"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8" name="PA-椭圆 47"/>
          <p:cNvSpPr/>
          <p:nvPr>
            <p:custDataLst>
              <p:tags r:id="rId9"/>
            </p:custDataLst>
          </p:nvPr>
        </p:nvSpPr>
        <p:spPr>
          <a:xfrm>
            <a:off x="5226050" y="3241675"/>
            <a:ext cx="1728788" cy="172878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9" name="PA-椭圆 48"/>
          <p:cNvSpPr/>
          <p:nvPr>
            <p:custDataLst>
              <p:tags r:id="rId10"/>
            </p:custDataLst>
          </p:nvPr>
        </p:nvSpPr>
        <p:spPr>
          <a:xfrm>
            <a:off x="5435600" y="3459163"/>
            <a:ext cx="1304925" cy="130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grpSp>
        <p:nvGrpSpPr>
          <p:cNvPr id="2" name="PA-组合 49"/>
          <p:cNvGrpSpPr/>
          <p:nvPr>
            <p:custDataLst>
              <p:tags r:id="rId11"/>
            </p:custDataLst>
          </p:nvPr>
        </p:nvGrpSpPr>
        <p:grpSpPr>
          <a:xfrm>
            <a:off x="5736330" y="3757471"/>
            <a:ext cx="671791" cy="646051"/>
            <a:chOff x="6159731" y="1864447"/>
            <a:chExt cx="469385" cy="451400"/>
          </a:xfrm>
          <a:solidFill>
            <a:srgbClr val="1E4A7A"/>
          </a:solidFill>
        </p:grpSpPr>
        <p:sp>
          <p:nvSpPr>
            <p:cNvPr id="51" name="PA-椭圆 131"/>
            <p:cNvSpPr>
              <a:spLocks noChangeArrowheads="1"/>
            </p:cNvSpPr>
            <p:nvPr>
              <p:custDataLst>
                <p:tags r:id="rId22"/>
              </p:custDataLst>
            </p:nvPr>
          </p:nvSpPr>
          <p:spPr bwMode="auto">
            <a:xfrm>
              <a:off x="6288812" y="1864447"/>
              <a:ext cx="211223" cy="213926"/>
            </a:xfrm>
            <a:prstGeom prst="ellipse">
              <a:avLst/>
            </a:prstGeom>
            <a:solidFill>
              <a:srgbClr val="C01A1D"/>
            </a:solidFill>
            <a:ln>
              <a:noFill/>
            </a:ln>
          </p:spPr>
          <p:txBody>
            <a:bodyPr/>
            <a:lstStyle/>
            <a:p>
              <a:pPr eaLnBrk="1" fontAlgn="auto" hangingPunct="1">
                <a:defRPr/>
              </a:pPr>
              <a:endParaRPr lang="zh-CN" altLang="en-US" sz="2800" noProof="1">
                <a:solidFill>
                  <a:prstClr val="black"/>
                </a:solidFill>
                <a:latin typeface="思源黑体 CN Light" panose="020B0300000000000000" pitchFamily="34" charset="-122"/>
                <a:ea typeface="思源黑体 CN Light" panose="020B0300000000000000" pitchFamily="34" charset="-122"/>
              </a:endParaRPr>
            </a:p>
          </p:txBody>
        </p:sp>
        <p:sp>
          <p:nvSpPr>
            <p:cNvPr id="52" name="PA-任意多边形 134"/>
            <p:cNvSpPr/>
            <p:nvPr>
              <p:custDataLst>
                <p:tags r:id="rId23"/>
              </p:custDataLst>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C01A1D"/>
            </a:solidFill>
            <a:ln>
              <a:noFill/>
            </a:ln>
          </p:spPr>
          <p:txBody>
            <a:bodyPr/>
            <a:lstStyle/>
            <a:p>
              <a:pPr eaLnBrk="1" fontAlgn="auto" hangingPunct="1">
                <a:defRPr/>
              </a:pPr>
              <a:endParaRPr lang="zh-CN" altLang="en-US" sz="2800" noProof="1">
                <a:solidFill>
                  <a:prstClr val="black"/>
                </a:solidFill>
                <a:latin typeface="思源黑体 CN Light" panose="020B0300000000000000" pitchFamily="34" charset="-122"/>
                <a:ea typeface="思源黑体 CN Light" panose="020B0300000000000000" pitchFamily="34" charset="-122"/>
              </a:endParaRPr>
            </a:p>
          </p:txBody>
        </p:sp>
      </p:grpSp>
      <p:sp>
        <p:nvSpPr>
          <p:cNvPr id="20496" name="PA-矩形 52"/>
          <p:cNvSpPr>
            <a:spLocks noChangeArrowheads="1"/>
          </p:cNvSpPr>
          <p:nvPr>
            <p:custDataLst>
              <p:tags r:id="rId12"/>
            </p:custDataLst>
          </p:nvPr>
        </p:nvSpPr>
        <p:spPr bwMode="auto">
          <a:xfrm>
            <a:off x="4781550" y="2562225"/>
            <a:ext cx="7810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01</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497" name="PA-矩形 53"/>
          <p:cNvSpPr>
            <a:spLocks noChangeArrowheads="1"/>
          </p:cNvSpPr>
          <p:nvPr>
            <p:custDataLst>
              <p:tags r:id="rId13"/>
            </p:custDataLst>
          </p:nvPr>
        </p:nvSpPr>
        <p:spPr bwMode="auto">
          <a:xfrm>
            <a:off x="6635750" y="2581275"/>
            <a:ext cx="7810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02</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498" name="PA-矩形 54"/>
          <p:cNvSpPr>
            <a:spLocks noChangeArrowheads="1"/>
          </p:cNvSpPr>
          <p:nvPr>
            <p:custDataLst>
              <p:tags r:id="rId14"/>
            </p:custDataLst>
          </p:nvPr>
        </p:nvSpPr>
        <p:spPr bwMode="auto">
          <a:xfrm>
            <a:off x="6670675" y="5100638"/>
            <a:ext cx="781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FFFFFF"/>
                </a:solidFill>
                <a:latin typeface="思源黑体 CN Light" panose="020B0300000000000000" pitchFamily="34" charset="-122"/>
                <a:ea typeface="思源黑体 CN Normal" panose="020B0400000000000000" pitchFamily="34" charset="-122"/>
              </a:rPr>
              <a:t>04</a:t>
            </a:r>
            <a:endParaRPr lang="zh-CN" altLang="en-US" sz="3200" dirty="0">
              <a:solidFill>
                <a:srgbClr val="FFFFFF"/>
              </a:solidFill>
              <a:latin typeface="思源黑体 CN Light" panose="020B0300000000000000" pitchFamily="34" charset="-122"/>
              <a:ea typeface="思源黑体 CN Normal" panose="020B0400000000000000" pitchFamily="34" charset="-122"/>
            </a:endParaRPr>
          </a:p>
        </p:txBody>
      </p:sp>
      <p:sp>
        <p:nvSpPr>
          <p:cNvPr id="20499" name="PA-矩形 55"/>
          <p:cNvSpPr>
            <a:spLocks noChangeArrowheads="1"/>
          </p:cNvSpPr>
          <p:nvPr>
            <p:custDataLst>
              <p:tags r:id="rId15"/>
            </p:custDataLst>
          </p:nvPr>
        </p:nvSpPr>
        <p:spPr bwMode="auto">
          <a:xfrm>
            <a:off x="4835525" y="5100638"/>
            <a:ext cx="781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FFFFFF"/>
                </a:solidFill>
                <a:latin typeface="思源黑体 CN Light" panose="020B0300000000000000" pitchFamily="34" charset="-122"/>
                <a:ea typeface="思源黑体 CN Normal" panose="020B0400000000000000" pitchFamily="34" charset="-122"/>
              </a:rPr>
              <a:t>03</a:t>
            </a:r>
            <a:endParaRPr lang="zh-CN" altLang="en-US" sz="3200" dirty="0">
              <a:solidFill>
                <a:srgbClr val="FFFFFF"/>
              </a:solidFill>
              <a:latin typeface="思源黑体 CN Light" panose="020B0300000000000000" pitchFamily="34" charset="-122"/>
              <a:ea typeface="思源黑体 CN Normal" panose="020B0400000000000000" pitchFamily="34" charset="-122"/>
            </a:endParaRPr>
          </a:p>
        </p:txBody>
      </p:sp>
      <p:sp>
        <p:nvSpPr>
          <p:cNvPr id="20500" name="PA-文本框 56"/>
          <p:cNvSpPr txBox="1">
            <a:spLocks noChangeArrowheads="1"/>
          </p:cNvSpPr>
          <p:nvPr>
            <p:custDataLst>
              <p:tags r:id="rId16"/>
            </p:custDataLst>
          </p:nvPr>
        </p:nvSpPr>
        <p:spPr bwMode="auto">
          <a:xfrm>
            <a:off x="885825" y="2220913"/>
            <a:ext cx="30816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262626"/>
                </a:solidFill>
                <a:latin typeface="思源黑体 CN Light" panose="020B0300000000000000" pitchFamily="34" charset="-122"/>
                <a:ea typeface="思源黑体 CN Light" panose="020B0300000000000000" pitchFamily="34" charset="-122"/>
              </a:rPr>
              <a:t>不使用提示</a:t>
            </a:r>
            <a:endParaRPr lang="en-US" altLang="zh-CN" sz="1600" b="1" dirty="0">
              <a:solidFill>
                <a:srgbClr val="262626"/>
              </a:solidFill>
              <a:latin typeface="思源黑体 CN Light" panose="020B0300000000000000" pitchFamily="34" charset="-122"/>
              <a:ea typeface="思源黑体 CN Light" panose="020B0300000000000000" pitchFamily="34" charset="-122"/>
            </a:endParaRPr>
          </a:p>
          <a:p>
            <a:pPr eaLnBrk="1" hangingPunct="1"/>
            <a:r>
              <a:rPr lang="zh-CN" altLang="zh-CN" sz="1600" dirty="0">
                <a:effectLst/>
                <a:ea typeface="等线" panose="02010600030101010101" pitchFamily="2" charset="-122"/>
                <a:cs typeface="Times New Roman" panose="02020603050405020304" pitchFamily="18" charset="0"/>
              </a:rPr>
              <a:t>移除设计好的提示，包括区域特征描述和任务指令，仅保留时间序列作为模型输入</a:t>
            </a:r>
            <a:endParaRPr lang="en-US" altLang="zh-CN" sz="1100" dirty="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dirty="0">
              <a:solidFill>
                <a:srgbClr val="262626"/>
              </a:solidFill>
              <a:latin typeface="思源黑体 CN Light" panose="020B0300000000000000" pitchFamily="34" charset="-122"/>
              <a:ea typeface="思源黑体 CN Light" panose="020B0300000000000000" pitchFamily="34" charset="-122"/>
            </a:endParaRPr>
          </a:p>
        </p:txBody>
      </p:sp>
      <p:sp>
        <p:nvSpPr>
          <p:cNvPr id="20501" name="PA-文本框 57"/>
          <p:cNvSpPr txBox="1">
            <a:spLocks noChangeArrowheads="1"/>
          </p:cNvSpPr>
          <p:nvPr>
            <p:custDataLst>
              <p:tags r:id="rId17"/>
            </p:custDataLst>
          </p:nvPr>
        </p:nvSpPr>
        <p:spPr bwMode="auto">
          <a:xfrm>
            <a:off x="882650" y="5170488"/>
            <a:ext cx="30816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262626"/>
                </a:solidFill>
                <a:latin typeface="思源黑体 CN Light" panose="020B0300000000000000" pitchFamily="34" charset="-122"/>
                <a:ea typeface="思源黑体 CN Light" panose="020B0300000000000000" pitchFamily="34" charset="-122"/>
              </a:rPr>
              <a:t>无预训练</a:t>
            </a:r>
            <a:endParaRPr lang="en-US" altLang="zh-CN" sz="1600" b="1" dirty="0">
              <a:solidFill>
                <a:srgbClr val="262626"/>
              </a:solidFill>
              <a:latin typeface="思源黑体 CN Light" panose="020B0300000000000000" pitchFamily="34" charset="-122"/>
              <a:ea typeface="思源黑体 CN Light" panose="020B0300000000000000" pitchFamily="34" charset="-122"/>
            </a:endParaRPr>
          </a:p>
          <a:p>
            <a:pPr eaLnBrk="1" hangingPunct="1"/>
            <a:r>
              <a:rPr lang="zh-CN" altLang="zh-CN" sz="1600" dirty="0">
                <a:effectLst/>
                <a:ea typeface="等线" panose="02010600030101010101" pitchFamily="2" charset="-122"/>
                <a:cs typeface="Times New Roman" panose="02020603050405020304" pitchFamily="18" charset="0"/>
              </a:rPr>
              <a:t>使用空白的</a:t>
            </a:r>
            <a:r>
              <a:rPr lang="en-US" altLang="zh-CN" sz="1600" dirty="0">
                <a:effectLst/>
                <a:ea typeface="等线" panose="02010600030101010101" pitchFamily="2" charset="-122"/>
                <a:cs typeface="Times New Roman" panose="02020603050405020304" pitchFamily="18" charset="0"/>
              </a:rPr>
              <a:t> T5 </a:t>
            </a:r>
            <a:r>
              <a:rPr lang="zh-CN" altLang="zh-CN" sz="1600" dirty="0">
                <a:effectLst/>
                <a:ea typeface="等线" panose="02010600030101010101" pitchFamily="2" charset="-122"/>
                <a:cs typeface="Times New Roman" panose="02020603050405020304" pitchFamily="18" charset="0"/>
              </a:rPr>
              <a:t>模型而不是预训练模型，以消除</a:t>
            </a:r>
            <a:r>
              <a:rPr lang="en-US" altLang="zh-CN" sz="1600" dirty="0">
                <a:effectLst/>
                <a:ea typeface="等线" panose="02010600030101010101" pitchFamily="2" charset="-122"/>
                <a:cs typeface="Times New Roman" panose="02020603050405020304" pitchFamily="18" charset="0"/>
              </a:rPr>
              <a:t> LLM </a:t>
            </a:r>
            <a:r>
              <a:rPr lang="zh-CN" altLang="zh-CN" sz="1600" dirty="0">
                <a:effectLst/>
                <a:ea typeface="等线" panose="02010600030101010101" pitchFamily="2" charset="-122"/>
                <a:cs typeface="Times New Roman" panose="02020603050405020304" pitchFamily="18" charset="0"/>
              </a:rPr>
              <a:t>中的开放世界知识</a:t>
            </a:r>
            <a:endParaRPr lang="en-US" altLang="zh-CN" sz="1100" dirty="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dirty="0">
              <a:solidFill>
                <a:srgbClr val="262626"/>
              </a:solidFill>
              <a:latin typeface="思源黑体 CN Light" panose="020B0300000000000000" pitchFamily="34" charset="-122"/>
              <a:ea typeface="思源黑体 CN Light" panose="020B0300000000000000" pitchFamily="34" charset="-122"/>
            </a:endParaRPr>
          </a:p>
        </p:txBody>
      </p:sp>
      <p:sp>
        <p:nvSpPr>
          <p:cNvPr id="20502" name="PA-文本框 58"/>
          <p:cNvSpPr txBox="1">
            <a:spLocks noChangeArrowheads="1"/>
          </p:cNvSpPr>
          <p:nvPr>
            <p:custDataLst>
              <p:tags r:id="rId18"/>
            </p:custDataLst>
          </p:nvPr>
        </p:nvSpPr>
        <p:spPr bwMode="auto">
          <a:xfrm>
            <a:off x="8650288" y="2220913"/>
            <a:ext cx="28288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262626"/>
                </a:solidFill>
                <a:latin typeface="思源黑体 CN Light" panose="020B0300000000000000" pitchFamily="34" charset="-122"/>
                <a:ea typeface="思源黑体 CN Light" panose="020B0300000000000000" pitchFamily="34" charset="-122"/>
              </a:rPr>
              <a:t>无对齐</a:t>
            </a:r>
            <a:endParaRPr lang="en-US" altLang="zh-CN" sz="1600" b="1" dirty="0">
              <a:solidFill>
                <a:srgbClr val="262626"/>
              </a:solidFill>
              <a:latin typeface="思源黑体 CN Light" panose="020B0300000000000000" pitchFamily="34" charset="-122"/>
              <a:ea typeface="思源黑体 CN Light" panose="020B0300000000000000" pitchFamily="34" charset="-122"/>
            </a:endParaRPr>
          </a:p>
          <a:p>
            <a:pPr eaLnBrk="1" hangingPunct="1"/>
            <a:r>
              <a:rPr lang="zh-CN" altLang="zh-CN" sz="1600" dirty="0">
                <a:effectLst/>
                <a:ea typeface="等线" panose="02010600030101010101" pitchFamily="2" charset="-122"/>
                <a:cs typeface="Times New Roman" panose="02020603050405020304" pitchFamily="18" charset="0"/>
              </a:rPr>
              <a:t>禁用对齐调优过程</a:t>
            </a:r>
            <a:r>
              <a:rPr lang="zh-CN" altLang="en-US" sz="1600" dirty="0">
                <a:effectLst/>
                <a:ea typeface="等线" panose="02010600030101010101" pitchFamily="2" charset="-122"/>
                <a:cs typeface="Times New Roman" panose="02020603050405020304" pitchFamily="18" charset="0"/>
              </a:rPr>
              <a:t>，</a:t>
            </a:r>
            <a:r>
              <a:rPr lang="zh-CN" altLang="zh-CN" sz="1600" dirty="0">
                <a:effectLst/>
                <a:ea typeface="等线" panose="02010600030101010101" pitchFamily="2" charset="-122"/>
                <a:cs typeface="Times New Roman" panose="02020603050405020304" pitchFamily="18" charset="0"/>
              </a:rPr>
              <a:t>并在</a:t>
            </a:r>
            <a:r>
              <a:rPr lang="en-US" altLang="zh-CN" sz="1600" dirty="0">
                <a:effectLst/>
                <a:ea typeface="等线" panose="02010600030101010101" pitchFamily="2" charset="-122"/>
                <a:cs typeface="Times New Roman" panose="02020603050405020304" pitchFamily="18" charset="0"/>
              </a:rPr>
              <a:t> LLM </a:t>
            </a:r>
            <a:r>
              <a:rPr lang="zh-CN" altLang="zh-CN" sz="1600" dirty="0">
                <a:effectLst/>
                <a:ea typeface="等线" panose="02010600030101010101" pitchFamily="2" charset="-122"/>
                <a:cs typeface="Times New Roman" panose="02020603050405020304" pitchFamily="18" charset="0"/>
              </a:rPr>
              <a:t>主干上进行常规微调</a:t>
            </a:r>
            <a:endParaRPr lang="en-US" altLang="zh-CN" sz="1100" dirty="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dirty="0">
              <a:solidFill>
                <a:srgbClr val="262626"/>
              </a:solidFill>
              <a:latin typeface="思源黑体 CN Light" panose="020B0300000000000000" pitchFamily="34" charset="-122"/>
              <a:ea typeface="思源黑体 CN Light" panose="020B0300000000000000" pitchFamily="34" charset="-122"/>
            </a:endParaRPr>
          </a:p>
        </p:txBody>
      </p:sp>
      <p:sp>
        <p:nvSpPr>
          <p:cNvPr id="20503" name="PA-文本框 59"/>
          <p:cNvSpPr txBox="1">
            <a:spLocks noChangeArrowheads="1"/>
          </p:cNvSpPr>
          <p:nvPr>
            <p:custDataLst>
              <p:tags r:id="rId19"/>
            </p:custDataLst>
          </p:nvPr>
        </p:nvSpPr>
        <p:spPr bwMode="auto">
          <a:xfrm>
            <a:off x="8647113" y="5170488"/>
            <a:ext cx="30572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solidFill>
                  <a:srgbClr val="262626"/>
                </a:solidFill>
                <a:latin typeface="思源黑体 CN Light" panose="020B0300000000000000" pitchFamily="34" charset="-122"/>
                <a:ea typeface="思源黑体 CN Light" panose="020B0300000000000000" pitchFamily="34" charset="-122"/>
              </a:rPr>
              <a:t>无微调</a:t>
            </a:r>
            <a:endParaRPr lang="en-US" altLang="zh-CN" sz="1600" b="1" dirty="0">
              <a:solidFill>
                <a:srgbClr val="262626"/>
              </a:solidFill>
              <a:latin typeface="思源黑体 CN Light" panose="020B0300000000000000" pitchFamily="34" charset="-122"/>
              <a:ea typeface="思源黑体 CN Light" panose="020B0300000000000000" pitchFamily="34" charset="-122"/>
            </a:endParaRPr>
          </a:p>
          <a:p>
            <a:pPr eaLnBrk="1" hangingPunct="1"/>
            <a:r>
              <a:rPr lang="zh-CN" altLang="zh-CN" sz="1600" dirty="0">
                <a:effectLst/>
                <a:ea typeface="等线" panose="02010600030101010101" pitchFamily="2" charset="-122"/>
                <a:cs typeface="Times New Roman" panose="02020603050405020304" pitchFamily="18" charset="0"/>
              </a:rPr>
              <a:t>仅通过提示语言模型进行预测。</a:t>
            </a:r>
            <a:endParaRPr lang="en-US" altLang="zh-CN" sz="1100" dirty="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dirty="0">
              <a:solidFill>
                <a:srgbClr val="262626"/>
              </a:solidFill>
              <a:latin typeface="思源黑体 CN Light" panose="020B0300000000000000" pitchFamily="34" charset="-122"/>
              <a:ea typeface="思源黑体 CN Light" panose="020B0300000000000000" pitchFamily="34" charset="-122"/>
            </a:endParaRPr>
          </a:p>
        </p:txBody>
      </p:sp>
      <p:sp>
        <p:nvSpPr>
          <p:cNvPr id="24" name="PA-文本框 31_1"/>
          <p:cNvSpPr txBox="1"/>
          <p:nvPr>
            <p:custDataLst>
              <p:tags r:id="rId2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消融实验</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ppt_x"/>
                                          </p:val>
                                        </p:tav>
                                        <p:tav tm="100000">
                                          <p:val>
                                            <p:strVal val="#ppt_x"/>
                                          </p:val>
                                        </p:tav>
                                      </p:tavLst>
                                    </p:anim>
                                    <p:anim calcmode="lin" valueType="num">
                                      <p:cBhvr additive="base">
                                        <p:cTn id="8" dur="1250" fill="hold"/>
                                        <p:tgtEl>
                                          <p:spTgt spid="24"/>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barn(outVertical)">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消融实验</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pic>
        <p:nvPicPr>
          <p:cNvPr id="3" name="图片 2">
            <a:extLst>
              <a:ext uri="{FF2B5EF4-FFF2-40B4-BE49-F238E27FC236}">
                <a16:creationId xmlns:a16="http://schemas.microsoft.com/office/drawing/2014/main" id="{67AAE4F5-CF74-4D9B-B5DA-A745B2C925BD}"/>
              </a:ext>
            </a:extLst>
          </p:cNvPr>
          <p:cNvPicPr>
            <a:picLocks noChangeAspect="1"/>
          </p:cNvPicPr>
          <p:nvPr/>
        </p:nvPicPr>
        <p:blipFill>
          <a:blip r:embed="rId6"/>
          <a:stretch>
            <a:fillRect/>
          </a:stretch>
        </p:blipFill>
        <p:spPr>
          <a:xfrm>
            <a:off x="2230336" y="1781935"/>
            <a:ext cx="7731328" cy="1928565"/>
          </a:xfrm>
          <a:prstGeom prst="rect">
            <a:avLst/>
          </a:prstGeom>
        </p:spPr>
      </p:pic>
      <p:sp>
        <p:nvSpPr>
          <p:cNvPr id="6" name="文本框 5">
            <a:extLst>
              <a:ext uri="{FF2B5EF4-FFF2-40B4-BE49-F238E27FC236}">
                <a16:creationId xmlns:a16="http://schemas.microsoft.com/office/drawing/2014/main" id="{C312E125-FA91-46EC-8F88-538BC3E4041E}"/>
              </a:ext>
            </a:extLst>
          </p:cNvPr>
          <p:cNvSpPr txBox="1"/>
          <p:nvPr/>
        </p:nvSpPr>
        <p:spPr>
          <a:xfrm>
            <a:off x="2040397" y="4027894"/>
            <a:ext cx="8622565" cy="2031325"/>
          </a:xfrm>
          <a:prstGeom prst="rect">
            <a:avLst/>
          </a:prstGeom>
          <a:noFill/>
        </p:spPr>
        <p:txBody>
          <a:bodyPr wrap="square" rtlCol="0">
            <a:spAutoFit/>
          </a:bodyPr>
          <a:lstStyle/>
          <a:p>
            <a:r>
              <a:rPr lang="en-US" altLang="zh-CN" dirty="0"/>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每个组件都对整体性能有所贡献，消除任何一个都会导致性能下降。</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r>
              <a:rPr lang="en-US" altLang="zh-CN" dirty="0"/>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未经预训练时性能显著下降，尤其是在</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少样本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和零样本场景中。这再次强调了使用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作为电动汽车充电需求预测器的潜力。</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r>
              <a:rPr lang="en-US" altLang="zh-CN" dirty="0"/>
              <a:t>3.</a:t>
            </a:r>
            <a:r>
              <a:rPr lang="zh-CN" altLang="en-US" dirty="0"/>
              <a:t>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未经任何微调的情况下，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的性能有所下降，但仍能实现与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PromptCast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LLMTIME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相当的性能，这表明所提出的提示词和预训练知识的有效性。</a:t>
            </a:r>
          </a:p>
        </p:txBody>
      </p:sp>
    </p:spTree>
    <p:extLst>
      <p:ext uri="{BB962C8B-B14F-4D97-AF65-F5344CB8AC3E}">
        <p14:creationId xmlns:p14="http://schemas.microsoft.com/office/powerpoint/2010/main" val="35718914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8" y="314124"/>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总结</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1" y="96068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pic>
        <p:nvPicPr>
          <p:cNvPr id="4" name="图片 3">
            <a:extLst>
              <a:ext uri="{FF2B5EF4-FFF2-40B4-BE49-F238E27FC236}">
                <a16:creationId xmlns:a16="http://schemas.microsoft.com/office/drawing/2014/main" id="{0A3FD85A-AF45-4CC3-BFB1-F1D12B41443A}"/>
              </a:ext>
            </a:extLst>
          </p:cNvPr>
          <p:cNvPicPr>
            <a:picLocks noChangeAspect="1"/>
          </p:cNvPicPr>
          <p:nvPr/>
        </p:nvPicPr>
        <p:blipFill>
          <a:blip r:embed="rId6"/>
          <a:stretch>
            <a:fillRect/>
          </a:stretch>
        </p:blipFill>
        <p:spPr>
          <a:xfrm>
            <a:off x="1615050" y="1145572"/>
            <a:ext cx="8961897" cy="3764606"/>
          </a:xfrm>
          <a:prstGeom prst="rect">
            <a:avLst/>
          </a:prstGeom>
        </p:spPr>
      </p:pic>
      <p:sp>
        <p:nvSpPr>
          <p:cNvPr id="5" name="文本框 4">
            <a:extLst>
              <a:ext uri="{FF2B5EF4-FFF2-40B4-BE49-F238E27FC236}">
                <a16:creationId xmlns:a16="http://schemas.microsoft.com/office/drawing/2014/main" id="{66E2BE93-5E81-48FF-B070-38F7C4ED87C5}"/>
              </a:ext>
            </a:extLst>
          </p:cNvPr>
          <p:cNvSpPr txBox="1"/>
          <p:nvPr/>
        </p:nvSpPr>
        <p:spPr>
          <a:xfrm>
            <a:off x="1860546" y="5002750"/>
            <a:ext cx="8814681" cy="1200329"/>
          </a:xfrm>
          <a:prstGeom prst="rect">
            <a:avLst/>
          </a:prstGeom>
          <a:noFill/>
        </p:spPr>
        <p:txBody>
          <a:bodyPr wrap="square" rtlCol="0">
            <a:spAutoFit/>
          </a:bodyPr>
          <a:lstStyle/>
          <a:p>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在全样本设置中表现出色，</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将其定位为最先进的解决方案。这种改进可以归因于语言空间内多种信息的整合。</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相较于其他方法，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ChatEV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在少样本和零样本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场景下</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展示了其在有限数据下适应新场景的出色泛化能力。</a:t>
            </a:r>
          </a:p>
          <a:p>
            <a:endParaRPr lang="zh-CN" altLang="en-US" dirty="0"/>
          </a:p>
        </p:txBody>
      </p:sp>
    </p:spTree>
    <p:extLst>
      <p:ext uri="{BB962C8B-B14F-4D97-AF65-F5344CB8AC3E}">
        <p14:creationId xmlns:p14="http://schemas.microsoft.com/office/powerpoint/2010/main" val="11961270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政策影响</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05</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extLst>
      <p:ext uri="{BB962C8B-B14F-4D97-AF65-F5344CB8AC3E}">
        <p14:creationId xmlns:p14="http://schemas.microsoft.com/office/powerpoint/2010/main" val="152259254"/>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31_1"/>
          <p:cNvSpPr txBox="1"/>
          <p:nvPr>
            <p:custDataLst>
              <p:tags r:id="rId1"/>
            </p:custDataLst>
          </p:nvPr>
        </p:nvSpPr>
        <p:spPr>
          <a:xfrm>
            <a:off x="4796658" y="314124"/>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学术与实际影响</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
            </p:custDataLst>
          </p:nvPr>
        </p:nvCxnSpPr>
        <p:spPr>
          <a:xfrm>
            <a:off x="5924111" y="960680"/>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
        <p:nvSpPr>
          <p:cNvPr id="5" name="文本框 4">
            <a:extLst>
              <a:ext uri="{FF2B5EF4-FFF2-40B4-BE49-F238E27FC236}">
                <a16:creationId xmlns:a16="http://schemas.microsoft.com/office/drawing/2014/main" id="{66E2BE93-5E81-48FF-B070-38F7C4ED87C5}"/>
              </a:ext>
            </a:extLst>
          </p:cNvPr>
          <p:cNvSpPr txBox="1"/>
          <p:nvPr/>
        </p:nvSpPr>
        <p:spPr>
          <a:xfrm>
            <a:off x="1688658" y="1341755"/>
            <a:ext cx="8814681" cy="369332"/>
          </a:xfrm>
          <a:prstGeom prst="rect">
            <a:avLst/>
          </a:prstGeom>
          <a:noFill/>
        </p:spPr>
        <p:txBody>
          <a:bodyPr wrap="square" rtlCol="0">
            <a:spAutoFit/>
          </a:bodyPr>
          <a:lstStyle/>
          <a:p>
            <a:pPr algn="ctr"/>
            <a:r>
              <a:rPr lang="en-US" altLang="zh-CN" sz="1800" dirty="0" err="1">
                <a:effectLst/>
                <a:latin typeface="等线" panose="02010600030101010101" pitchFamily="2" charset="-122"/>
                <a:cs typeface="Times New Roman" panose="02020603050405020304" pitchFamily="18" charset="0"/>
              </a:rPr>
              <a:t>ChatEV</a:t>
            </a:r>
            <a:r>
              <a:rPr lang="en-US" altLang="zh-CN" sz="1800" dirty="0">
                <a:effectLst/>
                <a:latin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代表了首次尝试使用</a:t>
            </a:r>
            <a:r>
              <a:rPr lang="en-US" altLang="zh-CN" sz="1800" dirty="0">
                <a:effectLst/>
                <a:ea typeface="等线" panose="02010600030101010101" pitchFamily="2" charset="-122"/>
                <a:cs typeface="Times New Roman" panose="02020603050405020304" pitchFamily="18" charset="0"/>
              </a:rPr>
              <a:t> LLM </a:t>
            </a:r>
            <a:r>
              <a:rPr lang="zh-CN" altLang="zh-CN" sz="1800" dirty="0">
                <a:effectLst/>
                <a:ea typeface="等线" panose="02010600030101010101" pitchFamily="2" charset="-122"/>
                <a:cs typeface="Times New Roman" panose="02020603050405020304" pitchFamily="18" charset="0"/>
              </a:rPr>
              <a:t>进行充电需求预测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290958E-2088-405D-8B6F-CF53C2ED7D5F}"/>
              </a:ext>
            </a:extLst>
          </p:cNvPr>
          <p:cNvPicPr/>
          <p:nvPr/>
        </p:nvPicPr>
        <p:blipFill>
          <a:blip r:embed="rId6"/>
          <a:stretch>
            <a:fillRect/>
          </a:stretch>
        </p:blipFill>
        <p:spPr>
          <a:xfrm>
            <a:off x="2284861" y="1849125"/>
            <a:ext cx="7622272" cy="1402130"/>
          </a:xfrm>
          <a:prstGeom prst="rect">
            <a:avLst/>
          </a:prstGeom>
        </p:spPr>
      </p:pic>
      <p:pic>
        <p:nvPicPr>
          <p:cNvPr id="8" name="图片 7">
            <a:extLst>
              <a:ext uri="{FF2B5EF4-FFF2-40B4-BE49-F238E27FC236}">
                <a16:creationId xmlns:a16="http://schemas.microsoft.com/office/drawing/2014/main" id="{EC391004-57AF-40B8-B3B0-C52D27834E63}"/>
              </a:ext>
            </a:extLst>
          </p:cNvPr>
          <p:cNvPicPr/>
          <p:nvPr/>
        </p:nvPicPr>
        <p:blipFill>
          <a:blip r:embed="rId7"/>
          <a:stretch>
            <a:fillRect/>
          </a:stretch>
        </p:blipFill>
        <p:spPr>
          <a:xfrm>
            <a:off x="2057429" y="4582701"/>
            <a:ext cx="7733364" cy="933544"/>
          </a:xfrm>
          <a:prstGeom prst="rect">
            <a:avLst/>
          </a:prstGeom>
        </p:spPr>
      </p:pic>
      <p:sp>
        <p:nvSpPr>
          <p:cNvPr id="9" name="文本框 8">
            <a:extLst>
              <a:ext uri="{FF2B5EF4-FFF2-40B4-BE49-F238E27FC236}">
                <a16:creationId xmlns:a16="http://schemas.microsoft.com/office/drawing/2014/main" id="{A07364C4-853B-44A7-B097-9D3F7702FAD5}"/>
              </a:ext>
            </a:extLst>
          </p:cNvPr>
          <p:cNvSpPr txBox="1"/>
          <p:nvPr/>
        </p:nvSpPr>
        <p:spPr>
          <a:xfrm>
            <a:off x="1688657" y="3744784"/>
            <a:ext cx="8814681" cy="646331"/>
          </a:xfrm>
          <a:prstGeom prst="rect">
            <a:avLst/>
          </a:prstGeom>
          <a:noFill/>
        </p:spPr>
        <p:txBody>
          <a:bodyPr wrap="square" rtlCol="0">
            <a:spAutoFit/>
          </a:bodyPr>
          <a:lstStyle/>
          <a:p>
            <a:pPr algn="ctr"/>
            <a:r>
              <a:rPr lang="en-US" altLang="zh-CN" sz="1800" dirty="0">
                <a:effectLst/>
                <a:latin typeface="等线" panose="02010600030101010101" pitchFamily="2" charset="-122"/>
                <a:cs typeface="Times New Roman" panose="02020603050405020304" pitchFamily="18" charset="0"/>
              </a:rPr>
              <a:t> LLM </a:t>
            </a:r>
            <a:r>
              <a:rPr lang="zh-CN" altLang="zh-CN" sz="1800" dirty="0">
                <a:effectLst/>
                <a:ea typeface="等线" panose="02010600030101010101" pitchFamily="2" charset="-122"/>
                <a:cs typeface="Times New Roman" panose="02020603050405020304" pitchFamily="18" charset="0"/>
              </a:rPr>
              <a:t>的预测器的计算效率大约是传统深度学习方法的六倍，在需要高并发的场景中，基于</a:t>
            </a:r>
            <a:r>
              <a:rPr lang="en-US" altLang="zh-CN" sz="1800" dirty="0">
                <a:effectLst/>
                <a:ea typeface="等线" panose="02010600030101010101" pitchFamily="2" charset="-122"/>
                <a:cs typeface="Times New Roman" panose="02020603050405020304" pitchFamily="18" charset="0"/>
              </a:rPr>
              <a:t> LLM </a:t>
            </a:r>
            <a:r>
              <a:rPr lang="zh-CN" altLang="zh-CN" sz="1800" dirty="0">
                <a:effectLst/>
                <a:ea typeface="等线" panose="02010600030101010101" pitchFamily="2" charset="-122"/>
                <a:cs typeface="Times New Roman" panose="02020603050405020304" pitchFamily="18" charset="0"/>
              </a:rPr>
              <a:t>的方法会遇到困难</a:t>
            </a:r>
            <a:r>
              <a:rPr lang="zh-CN" altLang="en-US" sz="1800" dirty="0">
                <a:effectLst/>
                <a:ea typeface="等线" panose="02010600030101010101" pitchFamily="2" charset="-122"/>
                <a:cs typeface="Times New Roman" panose="02020603050405020304" pitchFamily="18" charset="0"/>
              </a:rPr>
              <a:t>，但仍然有效</a:t>
            </a:r>
            <a:r>
              <a:rPr lang="zh-CN" altLang="zh-CN" sz="1800" dirty="0">
                <a:effectLst/>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5EADD4D2-5F9D-4395-AAC6-C1166B999F46}"/>
              </a:ext>
            </a:extLst>
          </p:cNvPr>
          <p:cNvSpPr txBox="1"/>
          <p:nvPr/>
        </p:nvSpPr>
        <p:spPr>
          <a:xfrm>
            <a:off x="1688657" y="5897320"/>
            <a:ext cx="8814681" cy="646331"/>
          </a:xfrm>
          <a:prstGeom prst="rect">
            <a:avLst/>
          </a:prstGeom>
          <a:noFill/>
        </p:spPr>
        <p:txBody>
          <a:bodyPr wrap="square" rtlCol="0">
            <a:spAutoFit/>
          </a:bodyPr>
          <a:lstStyle/>
          <a:p>
            <a:pPr algn="ct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大规模预训练语言模型在协助电动汽车管理方面显示出潜力，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促进车辆动力从汽油向电力的过渡。</a:t>
            </a:r>
          </a:p>
        </p:txBody>
      </p:sp>
    </p:spTree>
    <p:extLst>
      <p:ext uri="{BB962C8B-B14F-4D97-AF65-F5344CB8AC3E}">
        <p14:creationId xmlns:p14="http://schemas.microsoft.com/office/powerpoint/2010/main" val="74147230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PA-任意多边形 5"/>
          <p:cNvSpPr/>
          <p:nvPr>
            <p:custDataLst>
              <p:tags r:id="rId1"/>
            </p:custDataLst>
          </p:nvPr>
        </p:nvSpPr>
        <p:spPr>
          <a:xfrm>
            <a:off x="1396999" y="2342905"/>
            <a:ext cx="2446338"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C01A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7" name="PA-任意多边形 6"/>
          <p:cNvSpPr/>
          <p:nvPr>
            <p:custDataLst>
              <p:tags r:id="rId2"/>
            </p:custDataLst>
          </p:nvPr>
        </p:nvSpPr>
        <p:spPr>
          <a:xfrm flipV="1">
            <a:off x="3719512" y="3268418"/>
            <a:ext cx="2446337"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8" name="PA-任意多边形 7"/>
          <p:cNvSpPr/>
          <p:nvPr>
            <p:custDataLst>
              <p:tags r:id="rId3"/>
            </p:custDataLst>
          </p:nvPr>
        </p:nvSpPr>
        <p:spPr>
          <a:xfrm>
            <a:off x="6042024" y="2342905"/>
            <a:ext cx="2446338"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C01A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9" name="PA-任意多边形 8"/>
          <p:cNvSpPr/>
          <p:nvPr>
            <p:custDataLst>
              <p:tags r:id="rId4"/>
            </p:custDataLst>
          </p:nvPr>
        </p:nvSpPr>
        <p:spPr>
          <a:xfrm flipV="1">
            <a:off x="8364537" y="3268418"/>
            <a:ext cx="2446337"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36873" name="PA-矩形 9"/>
          <p:cNvSpPr>
            <a:spLocks noChangeArrowheads="1"/>
          </p:cNvSpPr>
          <p:nvPr>
            <p:custDataLst>
              <p:tags r:id="rId5"/>
            </p:custDataLst>
          </p:nvPr>
        </p:nvSpPr>
        <p:spPr bwMode="auto">
          <a:xfrm>
            <a:off x="3176587" y="3539880"/>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EFEFE"/>
                </a:solidFill>
                <a:latin typeface="思源黑体 CN Light" panose="020B0300000000000000" pitchFamily="34" charset="-122"/>
                <a:ea typeface="思源黑体 CN Light" panose="020B0300000000000000" pitchFamily="34" charset="-122"/>
              </a:rPr>
              <a:t>01</a:t>
            </a:r>
            <a:endParaRPr lang="zh-CN" altLang="en-US" sz="3200" b="1">
              <a:solidFill>
                <a:srgbClr val="FEFEFE"/>
              </a:solidFill>
              <a:latin typeface="思源黑体 CN Light" panose="020B0300000000000000" pitchFamily="34" charset="-122"/>
              <a:ea typeface="思源黑体 CN Light" panose="020B0300000000000000" pitchFamily="34" charset="-122"/>
            </a:endParaRPr>
          </a:p>
        </p:txBody>
      </p:sp>
      <p:sp>
        <p:nvSpPr>
          <p:cNvPr id="36874" name="PA-矩形 10"/>
          <p:cNvSpPr>
            <a:spLocks noChangeArrowheads="1"/>
          </p:cNvSpPr>
          <p:nvPr>
            <p:custDataLst>
              <p:tags r:id="rId6"/>
            </p:custDataLst>
          </p:nvPr>
        </p:nvSpPr>
        <p:spPr bwMode="auto">
          <a:xfrm>
            <a:off x="5484812" y="3296993"/>
            <a:ext cx="598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02</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5" name="PA-矩形 11"/>
          <p:cNvSpPr>
            <a:spLocks noChangeArrowheads="1"/>
          </p:cNvSpPr>
          <p:nvPr>
            <p:custDataLst>
              <p:tags r:id="rId7"/>
            </p:custDataLst>
          </p:nvPr>
        </p:nvSpPr>
        <p:spPr bwMode="auto">
          <a:xfrm>
            <a:off x="7799387" y="3538293"/>
            <a:ext cx="5984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03</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6" name="PA-矩形 12"/>
          <p:cNvSpPr>
            <a:spLocks noChangeArrowheads="1"/>
          </p:cNvSpPr>
          <p:nvPr>
            <p:custDataLst>
              <p:tags r:id="rId8"/>
            </p:custDataLst>
          </p:nvPr>
        </p:nvSpPr>
        <p:spPr bwMode="auto">
          <a:xfrm>
            <a:off x="10121899" y="3346205"/>
            <a:ext cx="5984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04</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7" name="PA-矩形 13"/>
          <p:cNvSpPr>
            <a:spLocks noChangeArrowheads="1"/>
          </p:cNvSpPr>
          <p:nvPr>
            <p:custDataLst>
              <p:tags r:id="rId9"/>
            </p:custDataLst>
          </p:nvPr>
        </p:nvSpPr>
        <p:spPr bwMode="auto">
          <a:xfrm rot="2700000">
            <a:off x="2351881" y="2964411"/>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EFEFE"/>
                </a:solidFill>
                <a:latin typeface="思源黑体 CN Light" panose="020B0300000000000000" pitchFamily="34" charset="-122"/>
                <a:ea typeface="思源黑体 CN Light" panose="020B0300000000000000" pitchFamily="34" charset="-122"/>
              </a:rPr>
              <a:t>STEP</a:t>
            </a:r>
            <a:endParaRPr lang="zh-CN" altLang="en-US" sz="2800">
              <a:solidFill>
                <a:srgbClr val="FEFEFE"/>
              </a:solidFill>
              <a:latin typeface="思源黑体 CN Light" panose="020B0300000000000000" pitchFamily="34" charset="-122"/>
              <a:ea typeface="思源黑体 CN Light" panose="020B0300000000000000" pitchFamily="34" charset="-122"/>
            </a:endParaRPr>
          </a:p>
        </p:txBody>
      </p:sp>
      <p:sp>
        <p:nvSpPr>
          <p:cNvPr id="36878" name="PA-矩形 14"/>
          <p:cNvSpPr>
            <a:spLocks noChangeArrowheads="1"/>
          </p:cNvSpPr>
          <p:nvPr>
            <p:custDataLst>
              <p:tags r:id="rId10"/>
            </p:custDataLst>
          </p:nvPr>
        </p:nvSpPr>
        <p:spPr bwMode="auto">
          <a:xfrm rot="2700000">
            <a:off x="6946106" y="2935836"/>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79" name="PA-矩形 15"/>
          <p:cNvSpPr>
            <a:spLocks noChangeArrowheads="1"/>
          </p:cNvSpPr>
          <p:nvPr>
            <p:custDataLst>
              <p:tags r:id="rId11"/>
            </p:custDataLst>
          </p:nvPr>
        </p:nvSpPr>
        <p:spPr bwMode="auto">
          <a:xfrm rot="-2700000">
            <a:off x="4776787" y="4000255"/>
            <a:ext cx="94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80" name="PA-矩形 16"/>
          <p:cNvSpPr>
            <a:spLocks noChangeArrowheads="1"/>
          </p:cNvSpPr>
          <p:nvPr>
            <p:custDataLst>
              <p:tags r:id="rId12"/>
            </p:custDataLst>
          </p:nvPr>
        </p:nvSpPr>
        <p:spPr bwMode="auto">
          <a:xfrm rot="-2700000">
            <a:off x="9371012" y="3973268"/>
            <a:ext cx="9477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81" name="PA-任意多边形 46"/>
          <p:cNvSpPr>
            <a:spLocks noEditPoints="1" noChangeArrowheads="1"/>
          </p:cNvSpPr>
          <p:nvPr>
            <p:custDataLst>
              <p:tags r:id="rId13"/>
            </p:custDataLst>
          </p:nvPr>
        </p:nvSpPr>
        <p:spPr bwMode="auto">
          <a:xfrm>
            <a:off x="2089149" y="2530230"/>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298318 w 144"/>
              <a:gd name="T11" fmla="*/ 246790 h 144"/>
              <a:gd name="T12" fmla="*/ 292894 w 144"/>
              <a:gd name="T13" fmla="*/ 252214 h 144"/>
              <a:gd name="T14" fmla="*/ 227806 w 144"/>
              <a:gd name="T15" fmla="*/ 252214 h 144"/>
              <a:gd name="T16" fmla="*/ 227806 w 144"/>
              <a:gd name="T17" fmla="*/ 271198 h 144"/>
              <a:gd name="T18" fmla="*/ 273910 w 144"/>
              <a:gd name="T19" fmla="*/ 271198 h 144"/>
              <a:gd name="T20" fmla="*/ 279334 w 144"/>
              <a:gd name="T21" fmla="*/ 276622 h 144"/>
              <a:gd name="T22" fmla="*/ 279334 w 144"/>
              <a:gd name="T23" fmla="*/ 292894 h 144"/>
              <a:gd name="T24" fmla="*/ 273910 w 144"/>
              <a:gd name="T25" fmla="*/ 298318 h 144"/>
              <a:gd name="T26" fmla="*/ 116615 w 144"/>
              <a:gd name="T27" fmla="*/ 298318 h 144"/>
              <a:gd name="T28" fmla="*/ 111191 w 144"/>
              <a:gd name="T29" fmla="*/ 292894 h 144"/>
              <a:gd name="T30" fmla="*/ 111191 w 144"/>
              <a:gd name="T31" fmla="*/ 276622 h 144"/>
              <a:gd name="T32" fmla="*/ 116615 w 144"/>
              <a:gd name="T33" fmla="*/ 271198 h 144"/>
              <a:gd name="T34" fmla="*/ 162719 w 144"/>
              <a:gd name="T35" fmla="*/ 271198 h 144"/>
              <a:gd name="T36" fmla="*/ 162719 w 144"/>
              <a:gd name="T37" fmla="*/ 252214 h 144"/>
              <a:gd name="T38" fmla="*/ 97631 w 144"/>
              <a:gd name="T39" fmla="*/ 252214 h 144"/>
              <a:gd name="T40" fmla="*/ 92207 w 144"/>
              <a:gd name="T41" fmla="*/ 246790 h 144"/>
              <a:gd name="T42" fmla="*/ 92207 w 144"/>
              <a:gd name="T43" fmla="*/ 100343 h 144"/>
              <a:gd name="T44" fmla="*/ 97631 w 144"/>
              <a:gd name="T45" fmla="*/ 94919 h 144"/>
              <a:gd name="T46" fmla="*/ 292894 w 144"/>
              <a:gd name="T47" fmla="*/ 94919 h 144"/>
              <a:gd name="T48" fmla="*/ 298318 w 144"/>
              <a:gd name="T49" fmla="*/ 100343 h 144"/>
              <a:gd name="T50" fmla="*/ 298318 w 144"/>
              <a:gd name="T51" fmla="*/ 246790 h 1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2" name="PA-任意多边形 52"/>
          <p:cNvSpPr>
            <a:spLocks noEditPoints="1" noChangeArrowheads="1"/>
          </p:cNvSpPr>
          <p:nvPr>
            <p:custDataLst>
              <p:tags r:id="rId14"/>
            </p:custDataLst>
          </p:nvPr>
        </p:nvSpPr>
        <p:spPr bwMode="auto">
          <a:xfrm>
            <a:off x="4395787" y="4532068"/>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298318 w 144"/>
              <a:gd name="T11" fmla="*/ 206110 h 144"/>
              <a:gd name="T12" fmla="*/ 284758 w 144"/>
              <a:gd name="T13" fmla="*/ 246790 h 144"/>
              <a:gd name="T14" fmla="*/ 295606 w 144"/>
              <a:gd name="T15" fmla="*/ 282046 h 144"/>
              <a:gd name="T16" fmla="*/ 246790 w 144"/>
              <a:gd name="T17" fmla="*/ 317302 h 144"/>
              <a:gd name="T18" fmla="*/ 216958 w 144"/>
              <a:gd name="T19" fmla="*/ 298318 h 144"/>
              <a:gd name="T20" fmla="*/ 195263 w 144"/>
              <a:gd name="T21" fmla="*/ 301030 h 144"/>
              <a:gd name="T22" fmla="*/ 173567 w 144"/>
              <a:gd name="T23" fmla="*/ 298318 h 144"/>
              <a:gd name="T24" fmla="*/ 143735 w 144"/>
              <a:gd name="T25" fmla="*/ 317302 h 144"/>
              <a:gd name="T26" fmla="*/ 94919 w 144"/>
              <a:gd name="T27" fmla="*/ 282046 h 144"/>
              <a:gd name="T28" fmla="*/ 105767 w 144"/>
              <a:gd name="T29" fmla="*/ 246790 h 144"/>
              <a:gd name="T30" fmla="*/ 92207 w 144"/>
              <a:gd name="T31" fmla="*/ 206110 h 144"/>
              <a:gd name="T32" fmla="*/ 62376 w 144"/>
              <a:gd name="T33" fmla="*/ 184415 h 144"/>
              <a:gd name="T34" fmla="*/ 81359 w 144"/>
              <a:gd name="T35" fmla="*/ 124751 h 144"/>
              <a:gd name="T36" fmla="*/ 116615 w 144"/>
              <a:gd name="T37" fmla="*/ 124751 h 144"/>
              <a:gd name="T38" fmla="*/ 151871 w 144"/>
              <a:gd name="T39" fmla="*/ 100343 h 144"/>
              <a:gd name="T40" fmla="*/ 162719 w 144"/>
              <a:gd name="T41" fmla="*/ 65088 h 144"/>
              <a:gd name="T42" fmla="*/ 227806 w 144"/>
              <a:gd name="T43" fmla="*/ 65088 h 144"/>
              <a:gd name="T44" fmla="*/ 238654 w 144"/>
              <a:gd name="T45" fmla="*/ 100343 h 144"/>
              <a:gd name="T46" fmla="*/ 273910 w 144"/>
              <a:gd name="T47" fmla="*/ 124751 h 144"/>
              <a:gd name="T48" fmla="*/ 309166 w 144"/>
              <a:gd name="T49" fmla="*/ 124751 h 144"/>
              <a:gd name="T50" fmla="*/ 328149 w 144"/>
              <a:gd name="T51" fmla="*/ 184415 h 144"/>
              <a:gd name="T52" fmla="*/ 298318 w 144"/>
              <a:gd name="T53" fmla="*/ 206110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3" name="PA-任意多边形 62"/>
          <p:cNvSpPr>
            <a:spLocks noEditPoints="1" noChangeArrowheads="1"/>
          </p:cNvSpPr>
          <p:nvPr>
            <p:custDataLst>
              <p:tags r:id="rId15"/>
            </p:custDataLst>
          </p:nvPr>
        </p:nvSpPr>
        <p:spPr bwMode="auto">
          <a:xfrm>
            <a:off x="9002712" y="4532068"/>
            <a:ext cx="392112" cy="390525"/>
          </a:xfrm>
          <a:custGeom>
            <a:avLst/>
            <a:gdLst>
              <a:gd name="T0" fmla="*/ 196056 w 144"/>
              <a:gd name="T1" fmla="*/ 0 h 144"/>
              <a:gd name="T2" fmla="*/ 0 w 144"/>
              <a:gd name="T3" fmla="*/ 195263 h 144"/>
              <a:gd name="T4" fmla="*/ 196056 w 144"/>
              <a:gd name="T5" fmla="*/ 390525 h 144"/>
              <a:gd name="T6" fmla="*/ 392112 w 144"/>
              <a:gd name="T7" fmla="*/ 195263 h 144"/>
              <a:gd name="T8" fmla="*/ 196056 w 144"/>
              <a:gd name="T9" fmla="*/ 0 h 144"/>
              <a:gd name="T10" fmla="*/ 136150 w 144"/>
              <a:gd name="T11" fmla="*/ 290182 h 144"/>
              <a:gd name="T12" fmla="*/ 130704 w 144"/>
              <a:gd name="T13" fmla="*/ 298318 h 144"/>
              <a:gd name="T14" fmla="*/ 89859 w 144"/>
              <a:gd name="T15" fmla="*/ 298318 h 144"/>
              <a:gd name="T16" fmla="*/ 81690 w 144"/>
              <a:gd name="T17" fmla="*/ 290182 h 144"/>
              <a:gd name="T18" fmla="*/ 81690 w 144"/>
              <a:gd name="T19" fmla="*/ 206110 h 144"/>
              <a:gd name="T20" fmla="*/ 89859 w 144"/>
              <a:gd name="T21" fmla="*/ 200686 h 144"/>
              <a:gd name="T22" fmla="*/ 130704 w 144"/>
              <a:gd name="T23" fmla="*/ 200686 h 144"/>
              <a:gd name="T24" fmla="*/ 136150 w 144"/>
              <a:gd name="T25" fmla="*/ 206110 h 144"/>
              <a:gd name="T26" fmla="*/ 136150 w 144"/>
              <a:gd name="T27" fmla="*/ 290182 h 144"/>
              <a:gd name="T28" fmla="*/ 217840 w 144"/>
              <a:gd name="T29" fmla="*/ 290182 h 144"/>
              <a:gd name="T30" fmla="*/ 209671 w 144"/>
              <a:gd name="T31" fmla="*/ 298318 h 144"/>
              <a:gd name="T32" fmla="*/ 171549 w 144"/>
              <a:gd name="T33" fmla="*/ 298318 h 144"/>
              <a:gd name="T34" fmla="*/ 163380 w 144"/>
              <a:gd name="T35" fmla="*/ 290182 h 144"/>
              <a:gd name="T36" fmla="*/ 163380 w 144"/>
              <a:gd name="T37" fmla="*/ 149159 h 144"/>
              <a:gd name="T38" fmla="*/ 171549 w 144"/>
              <a:gd name="T39" fmla="*/ 141023 h 144"/>
              <a:gd name="T40" fmla="*/ 209671 w 144"/>
              <a:gd name="T41" fmla="*/ 141023 h 144"/>
              <a:gd name="T42" fmla="*/ 217840 w 144"/>
              <a:gd name="T43" fmla="*/ 149159 h 144"/>
              <a:gd name="T44" fmla="*/ 217840 w 144"/>
              <a:gd name="T45" fmla="*/ 290182 h 144"/>
              <a:gd name="T46" fmla="*/ 299530 w 144"/>
              <a:gd name="T47" fmla="*/ 290182 h 144"/>
              <a:gd name="T48" fmla="*/ 291361 w 144"/>
              <a:gd name="T49" fmla="*/ 298318 h 144"/>
              <a:gd name="T50" fmla="*/ 250516 w 144"/>
              <a:gd name="T51" fmla="*/ 298318 h 144"/>
              <a:gd name="T52" fmla="*/ 242347 w 144"/>
              <a:gd name="T53" fmla="*/ 290182 h 144"/>
              <a:gd name="T54" fmla="*/ 242347 w 144"/>
              <a:gd name="T55" fmla="*/ 86783 h 144"/>
              <a:gd name="T56" fmla="*/ 250516 w 144"/>
              <a:gd name="T57" fmla="*/ 78647 h 144"/>
              <a:gd name="T58" fmla="*/ 291361 w 144"/>
              <a:gd name="T59" fmla="*/ 78647 h 144"/>
              <a:gd name="T60" fmla="*/ 299530 w 144"/>
              <a:gd name="T61" fmla="*/ 86783 h 144"/>
              <a:gd name="T62" fmla="*/ 299530 w 144"/>
              <a:gd name="T63" fmla="*/ 290182 h 1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0" y="107"/>
                </a:moveTo>
                <a:cubicBezTo>
                  <a:pt x="50" y="109"/>
                  <a:pt x="49" y="110"/>
                  <a:pt x="48" y="110"/>
                </a:cubicBezTo>
                <a:cubicBezTo>
                  <a:pt x="33" y="110"/>
                  <a:pt x="33" y="110"/>
                  <a:pt x="33" y="110"/>
                </a:cubicBezTo>
                <a:cubicBezTo>
                  <a:pt x="31" y="110"/>
                  <a:pt x="30" y="109"/>
                  <a:pt x="30" y="107"/>
                </a:cubicBezTo>
                <a:cubicBezTo>
                  <a:pt x="30" y="76"/>
                  <a:pt x="30" y="76"/>
                  <a:pt x="30" y="76"/>
                </a:cubicBezTo>
                <a:cubicBezTo>
                  <a:pt x="30" y="75"/>
                  <a:pt x="31" y="74"/>
                  <a:pt x="33" y="74"/>
                </a:cubicBezTo>
                <a:cubicBezTo>
                  <a:pt x="48" y="74"/>
                  <a:pt x="48" y="74"/>
                  <a:pt x="48" y="74"/>
                </a:cubicBezTo>
                <a:cubicBezTo>
                  <a:pt x="49" y="74"/>
                  <a:pt x="50" y="75"/>
                  <a:pt x="50" y="76"/>
                </a:cubicBezTo>
                <a:lnTo>
                  <a:pt x="50" y="107"/>
                </a:lnTo>
                <a:close/>
                <a:moveTo>
                  <a:pt x="80" y="107"/>
                </a:moveTo>
                <a:cubicBezTo>
                  <a:pt x="80" y="109"/>
                  <a:pt x="79" y="110"/>
                  <a:pt x="77" y="110"/>
                </a:cubicBezTo>
                <a:cubicBezTo>
                  <a:pt x="63" y="110"/>
                  <a:pt x="63" y="110"/>
                  <a:pt x="63" y="110"/>
                </a:cubicBezTo>
                <a:cubicBezTo>
                  <a:pt x="61" y="110"/>
                  <a:pt x="60" y="109"/>
                  <a:pt x="60" y="107"/>
                </a:cubicBezTo>
                <a:cubicBezTo>
                  <a:pt x="60" y="55"/>
                  <a:pt x="60" y="55"/>
                  <a:pt x="60" y="55"/>
                </a:cubicBezTo>
                <a:cubicBezTo>
                  <a:pt x="60" y="53"/>
                  <a:pt x="61" y="52"/>
                  <a:pt x="63" y="52"/>
                </a:cubicBezTo>
                <a:cubicBezTo>
                  <a:pt x="77" y="52"/>
                  <a:pt x="77" y="52"/>
                  <a:pt x="77" y="52"/>
                </a:cubicBezTo>
                <a:cubicBezTo>
                  <a:pt x="79" y="52"/>
                  <a:pt x="80" y="53"/>
                  <a:pt x="80" y="55"/>
                </a:cubicBezTo>
                <a:lnTo>
                  <a:pt x="80" y="107"/>
                </a:lnTo>
                <a:close/>
                <a:moveTo>
                  <a:pt x="110" y="107"/>
                </a:moveTo>
                <a:cubicBezTo>
                  <a:pt x="110" y="109"/>
                  <a:pt x="108" y="110"/>
                  <a:pt x="107" y="110"/>
                </a:cubicBezTo>
                <a:cubicBezTo>
                  <a:pt x="92" y="110"/>
                  <a:pt x="92" y="110"/>
                  <a:pt x="92" y="110"/>
                </a:cubicBezTo>
                <a:cubicBezTo>
                  <a:pt x="91" y="110"/>
                  <a:pt x="89" y="109"/>
                  <a:pt x="89" y="107"/>
                </a:cubicBezTo>
                <a:cubicBezTo>
                  <a:pt x="89" y="32"/>
                  <a:pt x="89" y="32"/>
                  <a:pt x="89" y="32"/>
                </a:cubicBezTo>
                <a:cubicBezTo>
                  <a:pt x="89" y="30"/>
                  <a:pt x="91" y="29"/>
                  <a:pt x="92" y="29"/>
                </a:cubicBezTo>
                <a:cubicBezTo>
                  <a:pt x="107" y="29"/>
                  <a:pt x="107" y="29"/>
                  <a:pt x="107" y="29"/>
                </a:cubicBezTo>
                <a:cubicBezTo>
                  <a:pt x="108" y="29"/>
                  <a:pt x="110" y="30"/>
                  <a:pt x="110" y="32"/>
                </a:cubicBezTo>
                <a:lnTo>
                  <a:pt x="110" y="10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4" name="PA-任意多边形 76"/>
          <p:cNvSpPr>
            <a:spLocks noEditPoints="1" noChangeArrowheads="1"/>
          </p:cNvSpPr>
          <p:nvPr>
            <p:custDataLst>
              <p:tags r:id="rId16"/>
            </p:custDataLst>
          </p:nvPr>
        </p:nvSpPr>
        <p:spPr bwMode="auto">
          <a:xfrm>
            <a:off x="6678612" y="2530230"/>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141023 w 144"/>
              <a:gd name="T11" fmla="*/ 92207 h 144"/>
              <a:gd name="T12" fmla="*/ 168143 w 144"/>
              <a:gd name="T13" fmla="*/ 119327 h 144"/>
              <a:gd name="T14" fmla="*/ 141023 w 144"/>
              <a:gd name="T15" fmla="*/ 146447 h 144"/>
              <a:gd name="T16" fmla="*/ 113903 w 144"/>
              <a:gd name="T17" fmla="*/ 119327 h 144"/>
              <a:gd name="T18" fmla="*/ 141023 w 144"/>
              <a:gd name="T19" fmla="*/ 92207 h 144"/>
              <a:gd name="T20" fmla="*/ 238654 w 144"/>
              <a:gd name="T21" fmla="*/ 254926 h 144"/>
              <a:gd name="T22" fmla="*/ 149159 w 144"/>
              <a:gd name="T23" fmla="*/ 328149 h 144"/>
              <a:gd name="T24" fmla="*/ 78647 w 144"/>
              <a:gd name="T25" fmla="*/ 238654 h 144"/>
              <a:gd name="T26" fmla="*/ 168143 w 144"/>
              <a:gd name="T27" fmla="*/ 168143 h 144"/>
              <a:gd name="T28" fmla="*/ 238654 w 144"/>
              <a:gd name="T29" fmla="*/ 254926 h 144"/>
              <a:gd name="T30" fmla="*/ 241366 w 144"/>
              <a:gd name="T31" fmla="*/ 160007 h 144"/>
              <a:gd name="T32" fmla="*/ 197974 w 144"/>
              <a:gd name="T33" fmla="*/ 108479 h 144"/>
              <a:gd name="T34" fmla="*/ 249502 w 144"/>
              <a:gd name="T35" fmla="*/ 65088 h 144"/>
              <a:gd name="T36" fmla="*/ 292894 w 144"/>
              <a:gd name="T37" fmla="*/ 119327 h 144"/>
              <a:gd name="T38" fmla="*/ 241366 w 144"/>
              <a:gd name="T39" fmla="*/ 160007 h 144"/>
              <a:gd name="T40" fmla="*/ 292894 w 144"/>
              <a:gd name="T41" fmla="*/ 254926 h 144"/>
              <a:gd name="T42" fmla="*/ 260350 w 144"/>
              <a:gd name="T43" fmla="*/ 214246 h 144"/>
              <a:gd name="T44" fmla="*/ 301030 w 144"/>
              <a:gd name="T45" fmla="*/ 181703 h 144"/>
              <a:gd name="T46" fmla="*/ 333573 w 144"/>
              <a:gd name="T47" fmla="*/ 222382 h 144"/>
              <a:gd name="T48" fmla="*/ 292894 w 144"/>
              <a:gd name="T49" fmla="*/ 254926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2" y="34"/>
                </a:moveTo>
                <a:cubicBezTo>
                  <a:pt x="58" y="34"/>
                  <a:pt x="62" y="38"/>
                  <a:pt x="62" y="44"/>
                </a:cubicBezTo>
                <a:cubicBezTo>
                  <a:pt x="62" y="49"/>
                  <a:pt x="58" y="54"/>
                  <a:pt x="52" y="54"/>
                </a:cubicBezTo>
                <a:cubicBezTo>
                  <a:pt x="47" y="54"/>
                  <a:pt x="42" y="49"/>
                  <a:pt x="42" y="44"/>
                </a:cubicBezTo>
                <a:cubicBezTo>
                  <a:pt x="42" y="38"/>
                  <a:pt x="47" y="34"/>
                  <a:pt x="52" y="34"/>
                </a:cubicBezTo>
                <a:close/>
                <a:moveTo>
                  <a:pt x="88" y="94"/>
                </a:moveTo>
                <a:cubicBezTo>
                  <a:pt x="86" y="111"/>
                  <a:pt x="72" y="122"/>
                  <a:pt x="55" y="121"/>
                </a:cubicBezTo>
                <a:cubicBezTo>
                  <a:pt x="39" y="119"/>
                  <a:pt x="27" y="104"/>
                  <a:pt x="29" y="88"/>
                </a:cubicBezTo>
                <a:cubicBezTo>
                  <a:pt x="31" y="72"/>
                  <a:pt x="45" y="60"/>
                  <a:pt x="62" y="62"/>
                </a:cubicBezTo>
                <a:cubicBezTo>
                  <a:pt x="78" y="64"/>
                  <a:pt x="90" y="78"/>
                  <a:pt x="88" y="94"/>
                </a:cubicBezTo>
                <a:close/>
                <a:moveTo>
                  <a:pt x="89" y="59"/>
                </a:moveTo>
                <a:cubicBezTo>
                  <a:pt x="79" y="58"/>
                  <a:pt x="72" y="50"/>
                  <a:pt x="73" y="40"/>
                </a:cubicBezTo>
                <a:cubicBezTo>
                  <a:pt x="74" y="30"/>
                  <a:pt x="83" y="23"/>
                  <a:pt x="92" y="24"/>
                </a:cubicBezTo>
                <a:cubicBezTo>
                  <a:pt x="102" y="25"/>
                  <a:pt x="109" y="34"/>
                  <a:pt x="108" y="44"/>
                </a:cubicBezTo>
                <a:cubicBezTo>
                  <a:pt x="107" y="53"/>
                  <a:pt x="98" y="60"/>
                  <a:pt x="89" y="59"/>
                </a:cubicBezTo>
                <a:close/>
                <a:moveTo>
                  <a:pt x="108" y="94"/>
                </a:moveTo>
                <a:cubicBezTo>
                  <a:pt x="101" y="93"/>
                  <a:pt x="95" y="86"/>
                  <a:pt x="96" y="79"/>
                </a:cubicBezTo>
                <a:cubicBezTo>
                  <a:pt x="97" y="71"/>
                  <a:pt x="104" y="66"/>
                  <a:pt x="111" y="67"/>
                </a:cubicBezTo>
                <a:cubicBezTo>
                  <a:pt x="119" y="68"/>
                  <a:pt x="124" y="74"/>
                  <a:pt x="123" y="82"/>
                </a:cubicBezTo>
                <a:cubicBezTo>
                  <a:pt x="123" y="89"/>
                  <a:pt x="116" y="95"/>
                  <a:pt x="108" y="9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5" name="PA-文本框 21"/>
          <p:cNvSpPr txBox="1">
            <a:spLocks noChangeArrowheads="1"/>
          </p:cNvSpPr>
          <p:nvPr>
            <p:custDataLst>
              <p:tags r:id="rId17"/>
            </p:custDataLst>
          </p:nvPr>
        </p:nvSpPr>
        <p:spPr bwMode="auto">
          <a:xfrm>
            <a:off x="481919" y="1198686"/>
            <a:ext cx="412182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城市管理部门需要制定关于在监管电动汽车中使用大语言模型的法规和规范，以确保公平和道德的做法。此类指令可能包括对数据利用、模型透明度和问责制的规定。</a:t>
            </a:r>
          </a:p>
        </p:txBody>
      </p:sp>
      <p:sp>
        <p:nvSpPr>
          <p:cNvPr id="36886" name="PA-文本框 22"/>
          <p:cNvSpPr txBox="1">
            <a:spLocks noChangeArrowheads="1"/>
          </p:cNvSpPr>
          <p:nvPr>
            <p:custDataLst>
              <p:tags r:id="rId18"/>
            </p:custDataLst>
          </p:nvPr>
        </p:nvSpPr>
        <p:spPr bwMode="auto">
          <a:xfrm>
            <a:off x="1930400" y="5319468"/>
            <a:ext cx="469214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dirty="0">
                <a:effectLst/>
                <a:ea typeface="等线" panose="02010600030101010101" pitchFamily="2" charset="-122"/>
                <a:cs typeface="Times New Roman" panose="02020603050405020304" pitchFamily="18" charset="0"/>
              </a:rPr>
              <a:t>当局可</a:t>
            </a:r>
            <a:r>
              <a:rPr lang="zh-CN" altLang="en-US" sz="1600" dirty="0">
                <a:effectLst/>
                <a:ea typeface="等线" panose="02010600030101010101" pitchFamily="2" charset="-122"/>
                <a:cs typeface="Times New Roman" panose="02020603050405020304" pitchFamily="18" charset="0"/>
              </a:rPr>
              <a:t>以</a:t>
            </a:r>
            <a:r>
              <a:rPr lang="zh-CN" altLang="zh-CN" sz="1600" dirty="0">
                <a:effectLst/>
                <a:ea typeface="等线" panose="02010600030101010101" pitchFamily="2" charset="-122"/>
                <a:cs typeface="Times New Roman" panose="02020603050405020304" pitchFamily="18" charset="0"/>
              </a:rPr>
              <a:t>考虑提供激励或补贴，以鼓励由大语言模型管理的电动汽车的整合，从而加快向更可持续的交通替代方案的转变。这些策略有可能加速向更清洁的交通选项的过渡。</a:t>
            </a:r>
            <a:endParaRPr lang="en-US" altLang="zh-CN" sz="1600" dirty="0">
              <a:solidFill>
                <a:srgbClr val="404040"/>
              </a:solidFill>
              <a:latin typeface="思源黑体 CN Normal" panose="020B0400000000000000" pitchFamily="34" charset="-122"/>
              <a:ea typeface="思源黑体 CN Normal" panose="020B0400000000000000" pitchFamily="34" charset="-122"/>
            </a:endParaRPr>
          </a:p>
        </p:txBody>
      </p:sp>
      <p:sp>
        <p:nvSpPr>
          <p:cNvPr id="36887" name="PA-文本框 23"/>
          <p:cNvSpPr txBox="1">
            <a:spLocks noChangeArrowheads="1"/>
          </p:cNvSpPr>
          <p:nvPr>
            <p:custDataLst>
              <p:tags r:id="rId19"/>
            </p:custDataLst>
          </p:nvPr>
        </p:nvSpPr>
        <p:spPr bwMode="auto">
          <a:xfrm>
            <a:off x="5770949" y="1253860"/>
            <a:ext cx="45219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为了在电动汽车的不同系统之间实现无缝通信和协调，政策制定者需要建立互操作性标准</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确保数据交换和集成顺畅</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dirty="0">
                <a:effectLst/>
                <a:ea typeface="等线" panose="02010600030101010101" pitchFamily="2" charset="-122"/>
                <a:cs typeface="Times New Roman" panose="02020603050405020304" pitchFamily="18" charset="0"/>
              </a:rPr>
              <a:t>促进各种参与电动汽车管理的系统和设备之间的无缝通信和同步。</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6888" name="PA-文本框 24"/>
          <p:cNvSpPr txBox="1">
            <a:spLocks noChangeArrowheads="1"/>
          </p:cNvSpPr>
          <p:nvPr>
            <p:custDataLst>
              <p:tags r:id="rId20"/>
            </p:custDataLst>
          </p:nvPr>
        </p:nvSpPr>
        <p:spPr bwMode="auto">
          <a:xfrm>
            <a:off x="7265193" y="5319468"/>
            <a:ext cx="4590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政策制定者需要分配资源用于研究和开发，以增强大型语言模型在电动汽车管理方面的功能。财政支持可以促进在预测维护、自动驾驶充电和车辆到电网技术等关键领域的创新。</a:t>
            </a:r>
          </a:p>
        </p:txBody>
      </p:sp>
      <p:sp>
        <p:nvSpPr>
          <p:cNvPr id="26" name="PA-文本框 31_1"/>
          <p:cNvSpPr txBox="1"/>
          <p:nvPr>
            <p:custDataLst>
              <p:tags r:id="rId21"/>
            </p:custDataLst>
          </p:nvPr>
        </p:nvSpPr>
        <p:spPr>
          <a:xfrm>
            <a:off x="4796658" y="36921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政策影响</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7" name="PA-直接连接符 32_1"/>
          <p:cNvCxnSpPr/>
          <p:nvPr>
            <p:custDataLst>
              <p:tags r:id="rId22"/>
            </p:custDataLst>
          </p:nvPr>
        </p:nvCxnSpPr>
        <p:spPr>
          <a:xfrm>
            <a:off x="5924111" y="101577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780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ppt_x"/>
                                          </p:val>
                                        </p:tav>
                                        <p:tav tm="100000">
                                          <p:val>
                                            <p:strVal val="#ppt_x"/>
                                          </p:val>
                                        </p:tav>
                                      </p:tavLst>
                                    </p:anim>
                                    <p:anim calcmode="lin" valueType="num">
                                      <p:cBhvr additive="base">
                                        <p:cTn id="8" dur="1250" fill="hold"/>
                                        <p:tgtEl>
                                          <p:spTgt spid="26"/>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复现及改进</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06</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extLst>
      <p:ext uri="{BB962C8B-B14F-4D97-AF65-F5344CB8AC3E}">
        <p14:creationId xmlns:p14="http://schemas.microsoft.com/office/powerpoint/2010/main" val="1123881045"/>
      </p:ext>
    </p:extLst>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84D2F141-51B8-46A1-B6A3-DB46112CE9A4}"/>
              </a:ext>
            </a:extLst>
          </p:cNvPr>
          <p:cNvSpPr txBox="1"/>
          <p:nvPr/>
        </p:nvSpPr>
        <p:spPr>
          <a:xfrm>
            <a:off x="5536780" y="1322479"/>
            <a:ext cx="1118440" cy="461665"/>
          </a:xfrm>
          <a:prstGeom prst="rect">
            <a:avLst/>
          </a:prstGeom>
          <a:noFill/>
        </p:spPr>
        <p:txBody>
          <a:bodyPr wrap="square" rtlCol="0">
            <a:spAutoFit/>
          </a:bodyPr>
          <a:lstStyle/>
          <a:p>
            <a:r>
              <a:rPr lang="zh-CN" altLang="en-US" sz="2400" b="1" dirty="0"/>
              <a:t>原实验：</a:t>
            </a:r>
          </a:p>
        </p:txBody>
      </p:sp>
      <p:pic>
        <p:nvPicPr>
          <p:cNvPr id="20" name="图片 19">
            <a:extLst>
              <a:ext uri="{FF2B5EF4-FFF2-40B4-BE49-F238E27FC236}">
                <a16:creationId xmlns:a16="http://schemas.microsoft.com/office/drawing/2014/main" id="{54A05B89-CDDF-4DA6-A0D7-57E3465A01DB}"/>
              </a:ext>
            </a:extLst>
          </p:cNvPr>
          <p:cNvPicPr>
            <a:picLocks noChangeAspect="1"/>
          </p:cNvPicPr>
          <p:nvPr/>
        </p:nvPicPr>
        <p:blipFill>
          <a:blip r:embed="rId3"/>
          <a:stretch>
            <a:fillRect/>
          </a:stretch>
        </p:blipFill>
        <p:spPr>
          <a:xfrm>
            <a:off x="0" y="2055924"/>
            <a:ext cx="12192000" cy="25798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研究背景</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84D2F141-51B8-46A1-B6A3-DB46112CE9A4}"/>
              </a:ext>
            </a:extLst>
          </p:cNvPr>
          <p:cNvSpPr txBox="1"/>
          <p:nvPr/>
        </p:nvSpPr>
        <p:spPr>
          <a:xfrm>
            <a:off x="5453652" y="90684"/>
            <a:ext cx="1118440" cy="461665"/>
          </a:xfrm>
          <a:prstGeom prst="rect">
            <a:avLst/>
          </a:prstGeom>
          <a:noFill/>
        </p:spPr>
        <p:txBody>
          <a:bodyPr wrap="square" rtlCol="0">
            <a:spAutoFit/>
          </a:bodyPr>
          <a:lstStyle/>
          <a:p>
            <a:r>
              <a:rPr lang="zh-CN" altLang="en-US" sz="2400" b="1" dirty="0"/>
              <a:t>修改后：</a:t>
            </a:r>
          </a:p>
        </p:txBody>
      </p:sp>
      <p:pic>
        <p:nvPicPr>
          <p:cNvPr id="3" name="图片 2">
            <a:extLst>
              <a:ext uri="{FF2B5EF4-FFF2-40B4-BE49-F238E27FC236}">
                <a16:creationId xmlns:a16="http://schemas.microsoft.com/office/drawing/2014/main" id="{07E4A7EB-2FBE-4A01-A09A-CF875F4FA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28" y="700296"/>
            <a:ext cx="7078744" cy="5742067"/>
          </a:xfrm>
          <a:prstGeom prst="rect">
            <a:avLst/>
          </a:prstGeom>
        </p:spPr>
      </p:pic>
      <p:sp>
        <p:nvSpPr>
          <p:cNvPr id="4" name="矩形 3">
            <a:extLst>
              <a:ext uri="{FF2B5EF4-FFF2-40B4-BE49-F238E27FC236}">
                <a16:creationId xmlns:a16="http://schemas.microsoft.com/office/drawing/2014/main" id="{FE67AE11-DC04-4DBF-B9C8-5CF7796506ED}"/>
              </a:ext>
            </a:extLst>
          </p:cNvPr>
          <p:cNvSpPr/>
          <p:nvPr/>
        </p:nvSpPr>
        <p:spPr>
          <a:xfrm>
            <a:off x="2773428" y="1707888"/>
            <a:ext cx="3322572" cy="566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1504AF5A-DE48-46C7-8461-B9888B4C8DD0}"/>
              </a:ext>
            </a:extLst>
          </p:cNvPr>
          <p:cNvCxnSpPr>
            <a:cxnSpLocks/>
            <a:stCxn id="4" idx="1"/>
          </p:cNvCxnSpPr>
          <p:nvPr/>
        </p:nvCxnSpPr>
        <p:spPr>
          <a:xfrm flipH="1" flipV="1">
            <a:off x="1919484" y="1571861"/>
            <a:ext cx="853944" cy="41941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C181FB97-B2E8-41F1-97AA-1F60023D733A}"/>
              </a:ext>
            </a:extLst>
          </p:cNvPr>
          <p:cNvSpPr txBox="1"/>
          <p:nvPr/>
        </p:nvSpPr>
        <p:spPr>
          <a:xfrm>
            <a:off x="229065" y="1202529"/>
            <a:ext cx="2327563" cy="369332"/>
          </a:xfrm>
          <a:prstGeom prst="rect">
            <a:avLst/>
          </a:prstGeom>
          <a:noFill/>
        </p:spPr>
        <p:txBody>
          <a:bodyPr wrap="square" rtlCol="0">
            <a:spAutoFit/>
          </a:bodyPr>
          <a:lstStyle/>
          <a:p>
            <a:r>
              <a:rPr lang="zh-CN" altLang="en-US" dirty="0"/>
              <a:t>选择对应地区和时间</a:t>
            </a:r>
          </a:p>
        </p:txBody>
      </p:sp>
      <p:sp>
        <p:nvSpPr>
          <p:cNvPr id="9" name="矩形 8">
            <a:extLst>
              <a:ext uri="{FF2B5EF4-FFF2-40B4-BE49-F238E27FC236}">
                <a16:creationId xmlns:a16="http://schemas.microsoft.com/office/drawing/2014/main" id="{FA9316D7-BD90-45DA-A6F3-36BA7D8F4A9E}"/>
              </a:ext>
            </a:extLst>
          </p:cNvPr>
          <p:cNvSpPr/>
          <p:nvPr/>
        </p:nvSpPr>
        <p:spPr>
          <a:xfrm>
            <a:off x="2697858" y="2357792"/>
            <a:ext cx="1231795" cy="332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1E67F5FF-F137-4DD5-A6D6-CF329CAFADFB}"/>
              </a:ext>
            </a:extLst>
          </p:cNvPr>
          <p:cNvCxnSpPr>
            <a:cxnSpLocks/>
          </p:cNvCxnSpPr>
          <p:nvPr/>
        </p:nvCxnSpPr>
        <p:spPr>
          <a:xfrm flipH="1">
            <a:off x="1919484" y="2531604"/>
            <a:ext cx="783330" cy="30664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33608E19-0709-48B6-AFFA-65F4032328B7}"/>
              </a:ext>
            </a:extLst>
          </p:cNvPr>
          <p:cNvSpPr txBox="1"/>
          <p:nvPr/>
        </p:nvSpPr>
        <p:spPr>
          <a:xfrm>
            <a:off x="1023812" y="2852330"/>
            <a:ext cx="1137497" cy="369332"/>
          </a:xfrm>
          <a:prstGeom prst="rect">
            <a:avLst/>
          </a:prstGeom>
          <a:noFill/>
        </p:spPr>
        <p:txBody>
          <a:bodyPr wrap="square" rtlCol="0">
            <a:spAutoFit/>
          </a:bodyPr>
          <a:lstStyle/>
          <a:p>
            <a:r>
              <a:rPr lang="zh-CN" altLang="en-US" dirty="0"/>
              <a:t>生成预测</a:t>
            </a:r>
          </a:p>
        </p:txBody>
      </p:sp>
      <p:sp>
        <p:nvSpPr>
          <p:cNvPr id="16" name="矩形 15">
            <a:extLst>
              <a:ext uri="{FF2B5EF4-FFF2-40B4-BE49-F238E27FC236}">
                <a16:creationId xmlns:a16="http://schemas.microsoft.com/office/drawing/2014/main" id="{FACF1679-10EE-427B-A16A-962889F74FDD}"/>
              </a:ext>
            </a:extLst>
          </p:cNvPr>
          <p:cNvSpPr/>
          <p:nvPr/>
        </p:nvSpPr>
        <p:spPr>
          <a:xfrm>
            <a:off x="2773428" y="3005812"/>
            <a:ext cx="6680410" cy="1286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2E259681-DAE9-44FD-955D-65F7C12BB3CA}"/>
              </a:ext>
            </a:extLst>
          </p:cNvPr>
          <p:cNvCxnSpPr>
            <a:cxnSpLocks/>
          </p:cNvCxnSpPr>
          <p:nvPr/>
        </p:nvCxnSpPr>
        <p:spPr>
          <a:xfrm flipH="1">
            <a:off x="1995301" y="3632114"/>
            <a:ext cx="783330" cy="30664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B081D104-8D10-4B83-9DB6-F884AE37F41D}"/>
              </a:ext>
            </a:extLst>
          </p:cNvPr>
          <p:cNvSpPr txBox="1"/>
          <p:nvPr/>
        </p:nvSpPr>
        <p:spPr>
          <a:xfrm>
            <a:off x="158449" y="3969223"/>
            <a:ext cx="2468793" cy="646331"/>
          </a:xfrm>
          <a:prstGeom prst="rect">
            <a:avLst/>
          </a:prstGeom>
          <a:noFill/>
        </p:spPr>
        <p:txBody>
          <a:bodyPr wrap="square" rtlCol="0">
            <a:spAutoFit/>
          </a:bodyPr>
          <a:lstStyle/>
          <a:p>
            <a:r>
              <a:rPr lang="zh-CN" altLang="en-US" dirty="0"/>
              <a:t>获取对应的信息后按照固定提示格式输入</a:t>
            </a:r>
          </a:p>
        </p:txBody>
      </p:sp>
      <p:sp>
        <p:nvSpPr>
          <p:cNvPr id="13" name="矩形 12">
            <a:extLst>
              <a:ext uri="{FF2B5EF4-FFF2-40B4-BE49-F238E27FC236}">
                <a16:creationId xmlns:a16="http://schemas.microsoft.com/office/drawing/2014/main" id="{B0A1F6AE-8171-430B-8E45-E147194E17AF}"/>
              </a:ext>
            </a:extLst>
          </p:cNvPr>
          <p:cNvSpPr/>
          <p:nvPr/>
        </p:nvSpPr>
        <p:spPr>
          <a:xfrm>
            <a:off x="2773428" y="5546856"/>
            <a:ext cx="755703" cy="264496"/>
          </a:xfrm>
          <a:prstGeom prst="rect">
            <a:avLst/>
          </a:prstGeom>
          <a:noFill/>
          <a:ln>
            <a:solidFill>
              <a:srgbClr val="D43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2D8A505-6530-4813-A105-73FF28CC1928}"/>
              </a:ext>
            </a:extLst>
          </p:cNvPr>
          <p:cNvSpPr/>
          <p:nvPr/>
        </p:nvSpPr>
        <p:spPr>
          <a:xfrm>
            <a:off x="7247188" y="5811352"/>
            <a:ext cx="491206" cy="264496"/>
          </a:xfrm>
          <a:prstGeom prst="rect">
            <a:avLst/>
          </a:prstGeom>
          <a:noFill/>
          <a:ln>
            <a:solidFill>
              <a:srgbClr val="D43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F07605E5-CBE2-46FD-B302-5E40D0C4579E}"/>
              </a:ext>
            </a:extLst>
          </p:cNvPr>
          <p:cNvCxnSpPr>
            <a:cxnSpLocks/>
          </p:cNvCxnSpPr>
          <p:nvPr/>
        </p:nvCxnSpPr>
        <p:spPr>
          <a:xfrm flipH="1">
            <a:off x="1995301" y="5658218"/>
            <a:ext cx="783330" cy="15313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91EB8E54-C741-4C2C-9DD7-6EDF0BEA233A}"/>
              </a:ext>
            </a:extLst>
          </p:cNvPr>
          <p:cNvCxnSpPr>
            <a:cxnSpLocks/>
          </p:cNvCxnSpPr>
          <p:nvPr/>
        </p:nvCxnSpPr>
        <p:spPr>
          <a:xfrm flipH="1">
            <a:off x="1995301" y="5943600"/>
            <a:ext cx="5251887"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03D33698-70B1-475F-9B4A-506B409A7193}"/>
              </a:ext>
            </a:extLst>
          </p:cNvPr>
          <p:cNvSpPr txBox="1"/>
          <p:nvPr/>
        </p:nvSpPr>
        <p:spPr>
          <a:xfrm>
            <a:off x="710441" y="5546856"/>
            <a:ext cx="1455221" cy="646331"/>
          </a:xfrm>
          <a:prstGeom prst="rect">
            <a:avLst/>
          </a:prstGeom>
          <a:noFill/>
        </p:spPr>
        <p:txBody>
          <a:bodyPr wrap="square" rtlCol="0">
            <a:spAutoFit/>
          </a:bodyPr>
          <a:lstStyle/>
          <a:p>
            <a:r>
              <a:rPr lang="zh-CN" altLang="en-US" dirty="0"/>
              <a:t>预测结果与实际结果</a:t>
            </a:r>
          </a:p>
        </p:txBody>
      </p:sp>
    </p:spTree>
    <p:extLst>
      <p:ext uri="{BB962C8B-B14F-4D97-AF65-F5344CB8AC3E}">
        <p14:creationId xmlns:p14="http://schemas.microsoft.com/office/powerpoint/2010/main" val="41109944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等腰三角形 6"/>
          <p:cNvSpPr/>
          <p:nvPr>
            <p:custDataLst>
              <p:tags r:id="rId1"/>
            </p:custDataLst>
          </p:nvPr>
        </p:nvSpPr>
        <p:spPr>
          <a:xfrm>
            <a:off x="-2392715" y="1353735"/>
            <a:ext cx="11023368" cy="6514917"/>
          </a:xfrm>
          <a:prstGeom prst="triangle">
            <a:avLst>
              <a:gd name="adj" fmla="val 41021"/>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PA-半闭框 5"/>
          <p:cNvSpPr/>
          <p:nvPr>
            <p:custDataLst>
              <p:tags r:id="rId2"/>
            </p:custDataLst>
          </p:nvPr>
        </p:nvSpPr>
        <p:spPr>
          <a:xfrm rot="8120904">
            <a:off x="-4229890" y="-432326"/>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4" name="PA-文本框 30"/>
          <p:cNvSpPr txBox="1"/>
          <p:nvPr>
            <p:custDataLst>
              <p:tags r:id="rId3"/>
            </p:custDataLst>
          </p:nvPr>
        </p:nvSpPr>
        <p:spPr>
          <a:xfrm>
            <a:off x="6548576" y="2422602"/>
            <a:ext cx="4992635" cy="1015663"/>
          </a:xfrm>
          <a:prstGeom prst="rect">
            <a:avLst/>
          </a:prstGeom>
          <a:noFill/>
        </p:spPr>
        <p:txBody>
          <a:bodyPr wrap="square" rtlCol="0">
            <a:spAutoFit/>
          </a:bodyPr>
          <a:lstStyle/>
          <a:p>
            <a:pPr algn="dist"/>
            <a:r>
              <a:rPr lang="en-US" altLang="zh-CN"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THANKS</a:t>
            </a:r>
            <a:endParaRPr lang="zh-CN" altLang="en-US"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8" name="PA-矩形 7"/>
          <p:cNvSpPr/>
          <p:nvPr>
            <p:custDataLst>
              <p:tags r:id="rId4"/>
            </p:custDataLst>
          </p:nvPr>
        </p:nvSpPr>
        <p:spPr>
          <a:xfrm>
            <a:off x="6548576" y="3872549"/>
            <a:ext cx="1955251" cy="322457"/>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汇报人：焦子豪</a:t>
            </a:r>
          </a:p>
        </p:txBody>
      </p:sp>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856" y="310419"/>
            <a:ext cx="1441862" cy="14446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任意多边形 1"/>
          <p:cNvSpPr>
            <a:spLocks noChangeArrowheads="1"/>
          </p:cNvSpPr>
          <p:nvPr>
            <p:custDataLst>
              <p:tags r:id="rId1"/>
            </p:custDataLst>
          </p:nvPr>
        </p:nvSpPr>
        <p:spPr bwMode="auto">
          <a:xfrm rot="10800000">
            <a:off x="1785938" y="1787145"/>
            <a:ext cx="2014689" cy="90086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BB805"/>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4" name="PA-任意多边形 41"/>
          <p:cNvSpPr>
            <a:spLocks noEditPoints="1" noChangeArrowheads="1"/>
          </p:cNvSpPr>
          <p:nvPr>
            <p:custDataLst>
              <p:tags r:id="rId2"/>
            </p:custDataLst>
          </p:nvPr>
        </p:nvSpPr>
        <p:spPr bwMode="auto">
          <a:xfrm>
            <a:off x="2543800" y="1950751"/>
            <a:ext cx="556452" cy="506881"/>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5" name="PA-文本框 39"/>
          <p:cNvSpPr txBox="1">
            <a:spLocks noChangeArrowheads="1"/>
          </p:cNvSpPr>
          <p:nvPr>
            <p:custDataLst>
              <p:tags r:id="rId3"/>
            </p:custDataLst>
          </p:nvPr>
        </p:nvSpPr>
        <p:spPr bwMode="auto">
          <a:xfrm>
            <a:off x="4501511" y="2083713"/>
            <a:ext cx="5999812" cy="68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2024</a:t>
            </a:r>
            <a:r>
              <a:rPr kumimoji="0" lang="zh-CN" altLang="en-US"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年我国新能源汽车销量达到</a:t>
            </a:r>
            <a:r>
              <a:rPr kumimoji="0" lang="en-US" altLang="zh-CN"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1286</a:t>
            </a:r>
            <a:r>
              <a:rPr kumimoji="0" lang="zh-CN" altLang="en-US"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万辆，占到汽车新车总销量的</a:t>
            </a:r>
            <a:r>
              <a:rPr kumimoji="0" lang="en-US" altLang="zh-CN"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40.9%</a:t>
            </a:r>
            <a:r>
              <a:rPr kumimoji="0" lang="zh-CN" altLang="en-US"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，较</a:t>
            </a:r>
            <a:r>
              <a:rPr kumimoji="0" lang="en-US" altLang="zh-CN"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2023</a:t>
            </a:r>
            <a:r>
              <a:rPr kumimoji="0" lang="zh-CN" altLang="en-US"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年提高了</a:t>
            </a:r>
            <a:r>
              <a:rPr kumimoji="0" lang="en-US" altLang="zh-CN"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9.3</a:t>
            </a:r>
            <a:r>
              <a:rPr kumimoji="0" lang="zh-CN" altLang="en-US" sz="1400" b="0" i="0" u="none" strike="noStrike" kern="1200" cap="none" spc="0" normalizeH="0" baseline="0" noProof="0" dirty="0">
                <a:ln>
                  <a:noFill/>
                </a:ln>
                <a:solidFill>
                  <a:srgbClr val="0D0D0D"/>
                </a:solidFill>
                <a:effectLst/>
                <a:uLnTx/>
                <a:uFillTx/>
                <a:latin typeface="思源黑体 CN Light" panose="020B0300000000000000" pitchFamily="34" charset="-122"/>
                <a:ea typeface="思源黑体 CN Light" panose="020B0300000000000000" pitchFamily="34" charset="-122"/>
                <a:cs typeface="+mn-cs"/>
              </a:rPr>
              <a:t>个百分点，庞大的数量使得充电基础设施面临巨大压力</a:t>
            </a:r>
          </a:p>
        </p:txBody>
      </p:sp>
      <p:sp>
        <p:nvSpPr>
          <p:cNvPr id="6" name="PA-文本框 40"/>
          <p:cNvSpPr txBox="1">
            <a:spLocks noChangeArrowheads="1"/>
          </p:cNvSpPr>
          <p:nvPr>
            <p:custDataLst>
              <p:tags r:id="rId4"/>
            </p:custDataLst>
          </p:nvPr>
        </p:nvSpPr>
        <p:spPr bwMode="auto">
          <a:xfrm>
            <a:off x="3873036" y="1676401"/>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dirty="0">
                <a:solidFill>
                  <a:srgbClr val="404040"/>
                </a:solidFill>
                <a:latin typeface="思源黑体 CN Light" panose="020B0300000000000000" pitchFamily="34" charset="-122"/>
                <a:ea typeface="思源黑体 CN Light" panose="020B0300000000000000" pitchFamily="34" charset="-122"/>
              </a:rPr>
              <a:t>（一）</a:t>
            </a:r>
            <a:r>
              <a:rPr lang="zh-CN" altLang="en-US" sz="1600" b="1" dirty="0">
                <a:solidFill>
                  <a:srgbClr val="404040"/>
                </a:solidFill>
                <a:latin typeface="思源黑体 CN Light" panose="020B0300000000000000" pitchFamily="34" charset="-122"/>
                <a:ea typeface="思源黑体 CN Light" panose="020B0300000000000000" pitchFamily="34" charset="-122"/>
              </a:rPr>
              <a:t>电动汽车普及</a:t>
            </a:r>
          </a:p>
        </p:txBody>
      </p:sp>
      <p:sp>
        <p:nvSpPr>
          <p:cNvPr id="7" name="PA-任意多边形 1"/>
          <p:cNvSpPr>
            <a:spLocks noChangeArrowheads="1"/>
          </p:cNvSpPr>
          <p:nvPr>
            <p:custDataLst>
              <p:tags r:id="rId5"/>
            </p:custDataLst>
          </p:nvPr>
        </p:nvSpPr>
        <p:spPr bwMode="auto">
          <a:xfrm rot="10800000">
            <a:off x="1785938" y="4849643"/>
            <a:ext cx="2014689" cy="943454"/>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BB805"/>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pic>
        <p:nvPicPr>
          <p:cNvPr id="8" name="PA-图片 2"/>
          <p:cNvPicPr>
            <a:picLocks noChangeAspect="1" noChangeArrowheads="1"/>
          </p:cNvPicPr>
          <p:nvPr>
            <p:custDataLst>
              <p:tags r:id="rId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642855" y="5100557"/>
            <a:ext cx="421129" cy="44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A-文本框 44"/>
          <p:cNvSpPr txBox="1">
            <a:spLocks noChangeArrowheads="1"/>
          </p:cNvSpPr>
          <p:nvPr>
            <p:custDataLst>
              <p:tags r:id="rId7"/>
            </p:custDataLst>
          </p:nvPr>
        </p:nvSpPr>
        <p:spPr bwMode="auto">
          <a:xfrm>
            <a:off x="4501511" y="3666074"/>
            <a:ext cx="5999812" cy="101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dirty="0">
                <a:solidFill>
                  <a:srgbClr val="0D0D0D"/>
                </a:solidFill>
                <a:latin typeface="思源黑体 CN Light" panose="020B0300000000000000" pitchFamily="34" charset="-122"/>
                <a:ea typeface="思源黑体 CN Light" panose="020B0300000000000000" pitchFamily="34" charset="-122"/>
              </a:rPr>
              <a:t>高质量电动汽车充电数据稀缺；难以理解异构数据之间的关系，如时间序列、地理信息和社会经济因素。缺少一个能够在不同区域实现稳定需求预测的一般化基础模型</a:t>
            </a:r>
            <a:endParaRPr lang="en-US" altLang="zh-CN" sz="1400" dirty="0">
              <a:solidFill>
                <a:srgbClr val="0D0D0D"/>
              </a:solidFill>
              <a:latin typeface="思源黑体 CN Light" panose="020B0300000000000000" pitchFamily="34" charset="-122"/>
              <a:ea typeface="思源黑体 CN Light" panose="020B0300000000000000" pitchFamily="34" charset="-122"/>
            </a:endParaRPr>
          </a:p>
        </p:txBody>
      </p:sp>
      <p:sp>
        <p:nvSpPr>
          <p:cNvPr id="10" name="PA-文本框 45"/>
          <p:cNvSpPr txBox="1">
            <a:spLocks noChangeArrowheads="1"/>
          </p:cNvSpPr>
          <p:nvPr>
            <p:custDataLst>
              <p:tags r:id="rId8"/>
            </p:custDataLst>
          </p:nvPr>
        </p:nvSpPr>
        <p:spPr bwMode="auto">
          <a:xfrm>
            <a:off x="3873036" y="325663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dirty="0">
                <a:solidFill>
                  <a:srgbClr val="404040"/>
                </a:solidFill>
                <a:latin typeface="思源黑体 CN Light" panose="020B0300000000000000" pitchFamily="34" charset="-122"/>
                <a:ea typeface="思源黑体 CN Light" panose="020B0300000000000000" pitchFamily="34" charset="-122"/>
              </a:rPr>
              <a:t>（</a:t>
            </a:r>
            <a:r>
              <a:rPr lang="zh-CN" altLang="en-US" sz="1600" b="1" dirty="0">
                <a:solidFill>
                  <a:srgbClr val="404040"/>
                </a:solidFill>
                <a:latin typeface="思源黑体 CN Light" panose="020B0300000000000000" pitchFamily="34" charset="-122"/>
                <a:ea typeface="思源黑体 CN Light" panose="020B0300000000000000" pitchFamily="34" charset="-122"/>
              </a:rPr>
              <a:t>二</a:t>
            </a:r>
            <a:r>
              <a:rPr lang="zh-CN" altLang="zh-CN" sz="1600" b="1" dirty="0">
                <a:solidFill>
                  <a:srgbClr val="404040"/>
                </a:solidFill>
                <a:latin typeface="思源黑体 CN Light" panose="020B0300000000000000" pitchFamily="34" charset="-122"/>
                <a:ea typeface="思源黑体 CN Light" panose="020B0300000000000000" pitchFamily="34" charset="-122"/>
              </a:rPr>
              <a:t>）</a:t>
            </a:r>
            <a:r>
              <a:rPr lang="zh-CN" altLang="en-US" sz="1600" b="1" dirty="0">
                <a:solidFill>
                  <a:srgbClr val="404040"/>
                </a:solidFill>
                <a:latin typeface="思源黑体 CN Light" panose="020B0300000000000000" pitchFamily="34" charset="-122"/>
                <a:ea typeface="思源黑体 CN Light" panose="020B0300000000000000" pitchFamily="34" charset="-122"/>
              </a:rPr>
              <a:t>现有方法的痛点</a:t>
            </a:r>
          </a:p>
        </p:txBody>
      </p:sp>
      <p:sp>
        <p:nvSpPr>
          <p:cNvPr id="11" name="PA-文本框 46"/>
          <p:cNvSpPr txBox="1">
            <a:spLocks noChangeArrowheads="1"/>
          </p:cNvSpPr>
          <p:nvPr>
            <p:custDataLst>
              <p:tags r:id="rId9"/>
            </p:custDataLst>
          </p:nvPr>
        </p:nvSpPr>
        <p:spPr bwMode="auto">
          <a:xfrm>
            <a:off x="4501511" y="5190934"/>
            <a:ext cx="5999812" cy="68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dirty="0">
                <a:solidFill>
                  <a:srgbClr val="0D0D0D"/>
                </a:solidFill>
                <a:latin typeface="思源黑体 CN Light" panose="020B0300000000000000" pitchFamily="34" charset="-122"/>
                <a:ea typeface="思源黑体 CN Light" panose="020B0300000000000000" pitchFamily="34" charset="-122"/>
              </a:rPr>
              <a:t>强大的语义理解与推理能力和大量开放世界知识使</a:t>
            </a:r>
            <a:r>
              <a:rPr lang="en-US" altLang="zh-CN" sz="1400" dirty="0">
                <a:solidFill>
                  <a:srgbClr val="0D0D0D"/>
                </a:solidFill>
                <a:latin typeface="思源黑体 CN Light" panose="020B0300000000000000" pitchFamily="34" charset="-122"/>
                <a:ea typeface="思源黑体 CN Light" panose="020B0300000000000000" pitchFamily="34" charset="-122"/>
              </a:rPr>
              <a:t>LLM</a:t>
            </a:r>
            <a:r>
              <a:rPr lang="zh-CN" altLang="en-US" sz="1400" dirty="0">
                <a:solidFill>
                  <a:srgbClr val="0D0D0D"/>
                </a:solidFill>
                <a:latin typeface="思源黑体 CN Light" panose="020B0300000000000000" pitchFamily="34" charset="-122"/>
                <a:ea typeface="思源黑体 CN Light" panose="020B0300000000000000" pitchFamily="34" charset="-122"/>
              </a:rPr>
              <a:t>可以更好地泛化到时间序列预测任务</a:t>
            </a:r>
          </a:p>
        </p:txBody>
      </p:sp>
      <p:sp>
        <p:nvSpPr>
          <p:cNvPr id="12" name="PA-文本框 47"/>
          <p:cNvSpPr txBox="1">
            <a:spLocks noChangeArrowheads="1"/>
          </p:cNvSpPr>
          <p:nvPr>
            <p:custDataLst>
              <p:tags r:id="rId10"/>
            </p:custDataLst>
          </p:nvPr>
        </p:nvSpPr>
        <p:spPr bwMode="auto">
          <a:xfrm>
            <a:off x="3873036" y="478362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dirty="0">
                <a:solidFill>
                  <a:srgbClr val="404040"/>
                </a:solidFill>
                <a:latin typeface="思源黑体 CN Light" panose="020B0300000000000000" pitchFamily="34" charset="-122"/>
                <a:ea typeface="思源黑体 CN Light" panose="020B0300000000000000" pitchFamily="34" charset="-122"/>
              </a:rPr>
              <a:t>（</a:t>
            </a:r>
            <a:r>
              <a:rPr lang="zh-CN" altLang="en-US" sz="1600" b="1" dirty="0">
                <a:solidFill>
                  <a:srgbClr val="404040"/>
                </a:solidFill>
                <a:latin typeface="思源黑体 CN Light" panose="020B0300000000000000" pitchFamily="34" charset="-122"/>
                <a:ea typeface="思源黑体 CN Light" panose="020B0300000000000000" pitchFamily="34" charset="-122"/>
              </a:rPr>
              <a:t>三</a:t>
            </a:r>
            <a:r>
              <a:rPr lang="zh-CN" altLang="zh-CN" sz="1600" b="1" dirty="0">
                <a:solidFill>
                  <a:srgbClr val="404040"/>
                </a:solidFill>
                <a:latin typeface="思源黑体 CN Light" panose="020B0300000000000000" pitchFamily="34" charset="-122"/>
                <a:ea typeface="思源黑体 CN Light" panose="020B0300000000000000" pitchFamily="34" charset="-122"/>
              </a:rPr>
              <a:t>）</a:t>
            </a:r>
            <a:r>
              <a:rPr lang="zh-CN" altLang="en-US" sz="1600" b="1" dirty="0">
                <a:solidFill>
                  <a:srgbClr val="404040"/>
                </a:solidFill>
                <a:latin typeface="思源黑体 CN Light" panose="020B0300000000000000" pitchFamily="34" charset="-122"/>
                <a:ea typeface="思源黑体 CN Light" panose="020B0300000000000000" pitchFamily="34" charset="-122"/>
              </a:rPr>
              <a:t>大语言模型的潜力</a:t>
            </a:r>
          </a:p>
        </p:txBody>
      </p:sp>
      <p:sp>
        <p:nvSpPr>
          <p:cNvPr id="13" name="PA-任意多边形 1"/>
          <p:cNvSpPr>
            <a:spLocks noChangeArrowheads="1"/>
          </p:cNvSpPr>
          <p:nvPr>
            <p:custDataLst>
              <p:tags r:id="rId11"/>
            </p:custDataLst>
          </p:nvPr>
        </p:nvSpPr>
        <p:spPr bwMode="auto">
          <a:xfrm rot="10800000">
            <a:off x="1785938" y="3322654"/>
            <a:ext cx="2014689" cy="943453"/>
          </a:xfrm>
          <a:custGeom>
            <a:avLst/>
            <a:gdLst>
              <a:gd name="T0" fmla="*/ 2147483647 w 7875"/>
              <a:gd name="T1" fmla="*/ 1102871697 h 3594"/>
              <a:gd name="T2" fmla="*/ 2147483647 w 7875"/>
              <a:gd name="T3" fmla="*/ 0 h 3594"/>
              <a:gd name="T4" fmla="*/ 1199687158 w 7875"/>
              <a:gd name="T5" fmla="*/ 0 h 3594"/>
              <a:gd name="T6" fmla="*/ 0 w 7875"/>
              <a:gd name="T7" fmla="*/ 1102871697 h 3594"/>
              <a:gd name="T8" fmla="*/ 1199687158 w 7875"/>
              <a:gd name="T9" fmla="*/ 2147483647 h 3594"/>
              <a:gd name="T10" fmla="*/ 2147483647 w 7875"/>
              <a:gd name="T11" fmla="*/ 2147483647 h 3594"/>
              <a:gd name="T12" fmla="*/ 2147483647 w 7875"/>
              <a:gd name="T13" fmla="*/ 1102871697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D5353A"/>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grpSp>
        <p:nvGrpSpPr>
          <p:cNvPr id="14" name="PA-组合 2"/>
          <p:cNvGrpSpPr/>
          <p:nvPr>
            <p:custDataLst>
              <p:tags r:id="rId12"/>
            </p:custDataLst>
          </p:nvPr>
        </p:nvGrpSpPr>
        <p:grpSpPr bwMode="auto">
          <a:xfrm>
            <a:off x="2493711" y="3412577"/>
            <a:ext cx="624867" cy="635167"/>
            <a:chOff x="1569458" y="688424"/>
            <a:chExt cx="334962" cy="331788"/>
          </a:xfrm>
          <a:solidFill>
            <a:schemeClr val="bg1"/>
          </a:solidFill>
        </p:grpSpPr>
        <p:sp>
          <p:nvSpPr>
            <p:cNvPr id="15" name="PA-任意多边形 11"/>
            <p:cNvSpPr>
              <a:spLocks noChangeArrowheads="1"/>
            </p:cNvSpPr>
            <p:nvPr>
              <p:custDataLst>
                <p:tags r:id="rId15"/>
              </p:custDataLst>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6" name="PA-任意多边形 12"/>
            <p:cNvSpPr>
              <a:spLocks noChangeArrowheads="1"/>
            </p:cNvSpPr>
            <p:nvPr>
              <p:custDataLst>
                <p:tags r:id="rId16"/>
              </p:custDataLst>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7" name="PA-任意多边形 13"/>
            <p:cNvSpPr>
              <a:spLocks noChangeArrowheads="1"/>
            </p:cNvSpPr>
            <p:nvPr>
              <p:custDataLst>
                <p:tags r:id="rId17"/>
              </p:custDataLst>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8" name="PA-任意多边形 14"/>
            <p:cNvSpPr>
              <a:spLocks noChangeArrowheads="1"/>
            </p:cNvSpPr>
            <p:nvPr>
              <p:custDataLst>
                <p:tags r:id="rId18"/>
              </p:custDataLst>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9" name="PA-任意多边形 15"/>
            <p:cNvSpPr>
              <a:spLocks noChangeArrowheads="1"/>
            </p:cNvSpPr>
            <p:nvPr>
              <p:custDataLst>
                <p:tags r:id="rId19"/>
              </p:custDataLst>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20" name="PA-任意多边形 16"/>
            <p:cNvSpPr>
              <a:spLocks noChangeArrowheads="1"/>
            </p:cNvSpPr>
            <p:nvPr>
              <p:custDataLst>
                <p:tags r:id="rId20"/>
              </p:custDataLst>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grpSp>
      <p:sp>
        <p:nvSpPr>
          <p:cNvPr id="21" name="PA-文本框 31_1"/>
          <p:cNvSpPr txBox="1"/>
          <p:nvPr>
            <p:custDataLst>
              <p:tags r:id="rId13"/>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现有问题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14"/>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321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文本框 31_1"/>
          <p:cNvSpPr txBox="1"/>
          <p:nvPr>
            <p:custDataLst>
              <p:tags r:id="rId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LLMs</a:t>
            </a:r>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面临的挑战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5263880-1CEA-40E9-8977-15793C2919DA}"/>
              </a:ext>
            </a:extLst>
          </p:cNvPr>
          <p:cNvSpPr txBox="1"/>
          <p:nvPr/>
        </p:nvSpPr>
        <p:spPr>
          <a:xfrm>
            <a:off x="1361524" y="1729534"/>
            <a:ext cx="9468952" cy="1200329"/>
          </a:xfrm>
          <a:prstGeom prst="rect">
            <a:avLst/>
          </a:prstGeom>
          <a:noFill/>
        </p:spPr>
        <p:txBody>
          <a:bodyPr wrap="square" rtlCol="0">
            <a:spAutoFit/>
          </a:bodyPr>
          <a:lstStyle/>
          <a:p>
            <a:r>
              <a:rPr lang="en-US" altLang="zh-CN" dirty="0"/>
              <a:t>1.</a:t>
            </a:r>
            <a:r>
              <a:rPr lang="zh-CN" altLang="en-US" dirty="0"/>
              <a:t>需要专门的模型</a:t>
            </a:r>
            <a:endParaRPr lang="en-US" altLang="zh-CN" dirty="0"/>
          </a:p>
          <a:p>
            <a:r>
              <a:rPr lang="zh-CN" altLang="en-US" dirty="0"/>
              <a:t>将现有的 </a:t>
            </a:r>
            <a:r>
              <a:rPr lang="en-US" altLang="zh-CN" dirty="0"/>
              <a:t>LLMs </a:t>
            </a:r>
            <a:r>
              <a:rPr lang="zh-CN" altLang="en-US" dirty="0"/>
              <a:t>用于一般时间序列预测并不能解决问题，需要开发一个专门针对电动汽车充电需求预测的模型，以满足现实世界场景中多样化的需求。例如，使用一种基于 </a:t>
            </a:r>
            <a:r>
              <a:rPr lang="en-US" altLang="zh-CN" dirty="0"/>
              <a:t>LLM </a:t>
            </a:r>
            <a:r>
              <a:rPr lang="zh-CN" altLang="en-US" dirty="0"/>
              <a:t>的专门预测器，以提供个性化的见解并且成本效益更高，而不是一个通用的解决方案。</a:t>
            </a:r>
          </a:p>
        </p:txBody>
      </p:sp>
      <p:sp>
        <p:nvSpPr>
          <p:cNvPr id="23" name="文本框 22">
            <a:extLst>
              <a:ext uri="{FF2B5EF4-FFF2-40B4-BE49-F238E27FC236}">
                <a16:creationId xmlns:a16="http://schemas.microsoft.com/office/drawing/2014/main" id="{60454E4E-665F-4649-AEF6-4594BCA7517A}"/>
              </a:ext>
            </a:extLst>
          </p:cNvPr>
          <p:cNvSpPr txBox="1"/>
          <p:nvPr/>
        </p:nvSpPr>
        <p:spPr>
          <a:xfrm>
            <a:off x="1361524" y="3252852"/>
            <a:ext cx="9468952" cy="1200329"/>
          </a:xfrm>
          <a:prstGeom prst="rect">
            <a:avLst/>
          </a:prstGeom>
          <a:noFill/>
        </p:spPr>
        <p:txBody>
          <a:bodyPr wrap="square" rtlCol="0">
            <a:spAutoFit/>
          </a:bodyPr>
          <a:lstStyle/>
          <a:p>
            <a:r>
              <a:rPr lang="en-US" altLang="zh-CN" dirty="0"/>
              <a:t>2.</a:t>
            </a:r>
            <a:r>
              <a:rPr lang="zh-CN" altLang="en-US" dirty="0"/>
              <a:t>多种因素影响</a:t>
            </a:r>
            <a:endParaRPr lang="en-US" altLang="zh-CN" dirty="0"/>
          </a:p>
          <a:p>
            <a:r>
              <a:rPr lang="zh-CN" altLang="en-US" dirty="0"/>
              <a:t>尽管电动汽车充电需求和其他形式的人类活动和驾驶在城市交通系统中的需求预测存在相似之处，但它们受到不同的因素影响，如充电价格等，程度也各不相同。这些细微的差异使得电动汽车充电需求预测不同于一般的时间序列预测。</a:t>
            </a:r>
          </a:p>
        </p:txBody>
      </p:sp>
      <p:sp>
        <p:nvSpPr>
          <p:cNvPr id="24" name="文本框 23">
            <a:extLst>
              <a:ext uri="{FF2B5EF4-FFF2-40B4-BE49-F238E27FC236}">
                <a16:creationId xmlns:a16="http://schemas.microsoft.com/office/drawing/2014/main" id="{829BD629-DE61-478A-97E6-1572A19DBA79}"/>
              </a:ext>
            </a:extLst>
          </p:cNvPr>
          <p:cNvSpPr txBox="1"/>
          <p:nvPr/>
        </p:nvSpPr>
        <p:spPr>
          <a:xfrm>
            <a:off x="1361524" y="4776170"/>
            <a:ext cx="9468952" cy="923330"/>
          </a:xfrm>
          <a:prstGeom prst="rect">
            <a:avLst/>
          </a:prstGeom>
          <a:noFill/>
        </p:spPr>
        <p:txBody>
          <a:bodyPr wrap="square" rtlCol="0">
            <a:spAutoFit/>
          </a:bodyPr>
          <a:lstStyle/>
          <a:p>
            <a:r>
              <a:rPr lang="en-US" altLang="zh-CN" dirty="0"/>
              <a:t>3.</a:t>
            </a:r>
            <a:r>
              <a:rPr lang="zh-CN" altLang="en-US" dirty="0"/>
              <a:t>需要专门设计提示</a:t>
            </a:r>
            <a:endParaRPr lang="en-US" altLang="zh-CN" dirty="0"/>
          </a:p>
          <a:p>
            <a:r>
              <a:rPr lang="zh-CN" altLang="en-US" dirty="0"/>
              <a:t>精心设计的提示指令对于充分利用 </a:t>
            </a:r>
            <a:r>
              <a:rPr lang="en-US" altLang="zh-CN" dirty="0"/>
              <a:t>LLMs </a:t>
            </a:r>
            <a:r>
              <a:rPr lang="zh-CN" altLang="en-US" dirty="0"/>
              <a:t>在优化电动汽车充电需求预测方面的理解和推理能力至关重要，但这一问题需要进一步研究。</a:t>
            </a:r>
          </a:p>
        </p:txBody>
      </p:sp>
    </p:spTree>
    <p:extLst>
      <p:ext uri="{BB962C8B-B14F-4D97-AF65-F5344CB8AC3E}">
        <p14:creationId xmlns:p14="http://schemas.microsoft.com/office/powerpoint/2010/main" val="99812687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ppt_x"/>
                                          </p:val>
                                        </p:tav>
                                        <p:tav tm="100000">
                                          <p:val>
                                            <p:strVal val="#ppt_x"/>
                                          </p:val>
                                        </p:tav>
                                      </p:tavLst>
                                    </p:anim>
                                    <p:anim calcmode="lin" valueType="num">
                                      <p:cBhvr additive="base">
                                        <p:cTn id="8" dur="1250" fill="hold"/>
                                        <p:tgtEl>
                                          <p:spTgt spid="21"/>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文本框 31_1"/>
          <p:cNvSpPr txBox="1"/>
          <p:nvPr>
            <p:custDataLst>
              <p:tags r:id="rId1"/>
            </p:custDataLst>
          </p:nvPr>
        </p:nvSpPr>
        <p:spPr>
          <a:xfrm>
            <a:off x="4796658" y="472820"/>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en-US" altLang="zh-CN" sz="2400" b="1" dirty="0" err="1">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ChatEV</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2"/>
            </p:custDataLst>
          </p:nvPr>
        </p:nvCxnSpPr>
        <p:spPr>
          <a:xfrm>
            <a:off x="5924111" y="1119376"/>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BEF28FC-BCFF-45AD-AAAC-AA15932E1D9C}"/>
              </a:ext>
            </a:extLst>
          </p:cNvPr>
          <p:cNvPicPr>
            <a:picLocks noChangeAspect="1"/>
          </p:cNvPicPr>
          <p:nvPr/>
        </p:nvPicPr>
        <p:blipFill>
          <a:blip r:embed="rId5"/>
          <a:stretch>
            <a:fillRect/>
          </a:stretch>
        </p:blipFill>
        <p:spPr>
          <a:xfrm>
            <a:off x="1176862" y="1366218"/>
            <a:ext cx="9838273" cy="3551228"/>
          </a:xfrm>
          <a:prstGeom prst="rect">
            <a:avLst/>
          </a:prstGeom>
        </p:spPr>
      </p:pic>
      <p:sp>
        <p:nvSpPr>
          <p:cNvPr id="5" name="文本框 4">
            <a:extLst>
              <a:ext uri="{FF2B5EF4-FFF2-40B4-BE49-F238E27FC236}">
                <a16:creationId xmlns:a16="http://schemas.microsoft.com/office/drawing/2014/main" id="{04454720-2E31-451E-A707-2496D913FC8F}"/>
              </a:ext>
            </a:extLst>
          </p:cNvPr>
          <p:cNvSpPr txBox="1"/>
          <p:nvPr/>
        </p:nvSpPr>
        <p:spPr>
          <a:xfrm>
            <a:off x="3554915" y="5349179"/>
            <a:ext cx="5425944" cy="646331"/>
          </a:xfrm>
          <a:prstGeom prst="rect">
            <a:avLst/>
          </a:prstGeom>
          <a:noFill/>
        </p:spPr>
        <p:txBody>
          <a:bodyPr wrap="square" rtlCol="0">
            <a:spAutoFit/>
          </a:bodyPr>
          <a:lstStyle/>
          <a:p>
            <a:r>
              <a:rPr lang="zh-CN" altLang="en-US" dirty="0"/>
              <a:t>基于预训练模型</a:t>
            </a:r>
            <a:r>
              <a:rPr lang="en-US" altLang="zh-CN" dirty="0"/>
              <a:t>Sentence-T5</a:t>
            </a:r>
            <a:r>
              <a:rPr lang="zh-CN" altLang="en-US" dirty="0"/>
              <a:t>进行微调和提示，使</a:t>
            </a:r>
            <a:r>
              <a:rPr lang="en-US" altLang="zh-CN" dirty="0" err="1"/>
              <a:t>ChatEV</a:t>
            </a:r>
            <a:r>
              <a:rPr lang="zh-CN" altLang="en-US" dirty="0"/>
              <a:t>转化为一种通用的电动汽车充电需求预测器</a:t>
            </a:r>
          </a:p>
        </p:txBody>
      </p:sp>
    </p:spTree>
    <p:extLst>
      <p:ext uri="{BB962C8B-B14F-4D97-AF65-F5344CB8AC3E}">
        <p14:creationId xmlns:p14="http://schemas.microsoft.com/office/powerpoint/2010/main" val="369759103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1825411" y="4750388"/>
            <a:ext cx="518247" cy="4698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H="1" flipV="1">
            <a:off x="2989575" y="3270927"/>
            <a:ext cx="538357" cy="5209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custDataLst>
              <p:tags r:id="rId1"/>
            </p:custDataLst>
          </p:nvPr>
        </p:nvSpPr>
        <p:spPr>
          <a:xfrm>
            <a:off x="1336274" y="1627709"/>
            <a:ext cx="614431" cy="614431"/>
          </a:xfrm>
          <a:prstGeom prst="ellipse">
            <a:avLst/>
          </a:prstGeom>
          <a:solidFill>
            <a:schemeClr val="accent4">
              <a:lumMod val="60000"/>
              <a:lumOff val="40000"/>
            </a:schemeClr>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2"/>
            </p:custDataLst>
          </p:nvPr>
        </p:nvSpPr>
        <p:spPr>
          <a:xfrm>
            <a:off x="1336274" y="3927843"/>
            <a:ext cx="614431" cy="614431"/>
          </a:xfrm>
          <a:prstGeom prst="ellipse">
            <a:avLst/>
          </a:prstGeom>
          <a:solidFill>
            <a:schemeClr val="accent4">
              <a:lumMod val="60000"/>
              <a:lumOff val="40000"/>
            </a:schemeClr>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3"/>
            </p:custDataLst>
          </p:nvPr>
        </p:nvSpPr>
        <p:spPr>
          <a:xfrm>
            <a:off x="2186413" y="1885074"/>
            <a:ext cx="8695703" cy="1634316"/>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4"/>
            </p:custDataLst>
          </p:nvPr>
        </p:nvSpPr>
        <p:spPr>
          <a:xfrm>
            <a:off x="2577177" y="1622403"/>
            <a:ext cx="3688080" cy="447040"/>
          </a:xfrm>
          <a:prstGeom prst="roundRect">
            <a:avLst>
              <a:gd name="adj" fmla="val 50000"/>
            </a:avLst>
          </a:prstGeom>
          <a:solidFill>
            <a:schemeClr val="accent4">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5"/>
            </p:custDataLst>
          </p:nvPr>
        </p:nvSpPr>
        <p:spPr>
          <a:xfrm>
            <a:off x="2794982" y="1707493"/>
            <a:ext cx="3348990" cy="297180"/>
          </a:xfrm>
          <a:prstGeom prst="rect">
            <a:avLst/>
          </a:prstGeom>
          <a:noFill/>
          <a:ln>
            <a:noFill/>
          </a:ln>
        </p:spPr>
        <p:txBody>
          <a:bodyPr vert="horz" wrap="square" lIns="0" tIns="0" rIns="0" bIns="0" rtlCol="0" anchor="t">
            <a:noAutofit/>
          </a:bodyPr>
          <a:lstStyle/>
          <a:p>
            <a:pPr algn="l">
              <a:lnSpc>
                <a:spcPct val="100000"/>
              </a:lnSpc>
            </a:pPr>
            <a:r>
              <a:rPr kumimoji="1" lang="zh-CN" altLang="en-US" b="1" dirty="0">
                <a:ln w="12700">
                  <a:noFill/>
                </a:ln>
                <a:latin typeface="Source Han Sans CN Bold" panose="020B0800000000000000" charset="-122"/>
                <a:ea typeface="Source Han Sans CN Bold" panose="020B0800000000000000" charset="-122"/>
                <a:cs typeface="Source Han Sans CN Bold" panose="020B0800000000000000" charset="-122"/>
              </a:rPr>
              <a:t>基于提示的任务重述</a:t>
            </a:r>
            <a:endParaRPr kumimoji="1" lang="en-US" altLang="zh-CN" b="1" dirty="0">
              <a:ln w="12700">
                <a:noFill/>
              </a:ln>
              <a:latin typeface="Source Han Sans CN Bold" panose="020B0800000000000000" charset="-122"/>
              <a:ea typeface="Source Han Sans CN Bold" panose="020B0800000000000000" charset="-122"/>
              <a:cs typeface="Source Han Sans CN Bold" panose="020B0800000000000000" charset="-122"/>
            </a:endParaRPr>
          </a:p>
        </p:txBody>
      </p:sp>
      <p:sp>
        <p:nvSpPr>
          <p:cNvPr id="15" name="标题 1"/>
          <p:cNvSpPr txBox="1"/>
          <p:nvPr>
            <p:custDataLst>
              <p:tags r:id="rId6"/>
            </p:custDataLst>
          </p:nvPr>
        </p:nvSpPr>
        <p:spPr>
          <a:xfrm>
            <a:off x="2427318" y="2329451"/>
            <a:ext cx="7982380" cy="856966"/>
          </a:xfrm>
          <a:prstGeom prst="rect">
            <a:avLst/>
          </a:prstGeom>
          <a:noFill/>
          <a:ln>
            <a:noFill/>
          </a:ln>
        </p:spPr>
        <p:txBody>
          <a:bodyPr vert="horz" wrap="square" lIns="0" tIns="0" rIns="0" bIns="0" rtlCol="0" anchor="t"/>
          <a:lstStyle/>
          <a:p>
            <a:pPr algn="l">
              <a:lnSpc>
                <a:spcPct val="130000"/>
              </a:lnSpc>
            </a:pP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将预测器置于一个完整的语言环境中，在此环境中，通过使用个性化的提示将电动汽车充电需求预测任务重新表述为文本到文本的格式。通过这种方式，</a:t>
            </a:r>
            <a:r>
              <a:rPr kumimoji="1" lang="en-US" altLang="zh-CN" sz="1400" dirty="0" err="1">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ChatEV</a:t>
            </a:r>
            <a:r>
              <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可以利用 </a:t>
            </a:r>
            <a:r>
              <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LLMs </a:t>
            </a: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预训练语料库中嵌入的丰富开放世界语义知识，并在相同的语言语义空间内对齐异构数据，从而实现各个领域的准确预测。</a:t>
            </a:r>
            <a:endPar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6" name="标题 1"/>
          <p:cNvSpPr txBox="1"/>
          <p:nvPr>
            <p:custDataLst>
              <p:tags r:id="rId7"/>
            </p:custDataLst>
          </p:nvPr>
        </p:nvSpPr>
        <p:spPr>
          <a:xfrm>
            <a:off x="2186413" y="4190269"/>
            <a:ext cx="8695703" cy="1634316"/>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dirty="0"/>
          </a:p>
        </p:txBody>
      </p:sp>
      <p:sp>
        <p:nvSpPr>
          <p:cNvPr id="17" name="标题 1"/>
          <p:cNvSpPr txBox="1"/>
          <p:nvPr>
            <p:custDataLst>
              <p:tags r:id="rId8"/>
            </p:custDataLst>
          </p:nvPr>
        </p:nvSpPr>
        <p:spPr>
          <a:xfrm>
            <a:off x="2577176" y="3927843"/>
            <a:ext cx="2462712" cy="447040"/>
          </a:xfrm>
          <a:prstGeom prst="roundRect">
            <a:avLst>
              <a:gd name="adj" fmla="val 50000"/>
            </a:avLst>
          </a:prstGeom>
          <a:solidFill>
            <a:schemeClr val="accent4">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9"/>
            </p:custDataLst>
          </p:nvPr>
        </p:nvSpPr>
        <p:spPr>
          <a:xfrm>
            <a:off x="2794982" y="4012933"/>
            <a:ext cx="2831465" cy="276860"/>
          </a:xfrm>
          <a:prstGeom prst="rect">
            <a:avLst/>
          </a:prstGeom>
          <a:noFill/>
          <a:ln>
            <a:noFill/>
          </a:ln>
        </p:spPr>
        <p:txBody>
          <a:bodyPr vert="horz" wrap="square" lIns="0" tIns="0" rIns="0" bIns="0" rtlCol="0" anchor="t">
            <a:spAutoFit/>
          </a:bodyPr>
          <a:lstStyle/>
          <a:p>
            <a:pPr algn="l">
              <a:lnSpc>
                <a:spcPct val="100000"/>
              </a:lnSpc>
            </a:pPr>
            <a:r>
              <a:rPr kumimoji="1" lang="zh-CN" altLang="en-US" b="1" dirty="0">
                <a:ln w="12700">
                  <a:noFill/>
                </a:ln>
                <a:latin typeface="Source Han Sans CN Bold" panose="020B0800000000000000" charset="-122"/>
                <a:ea typeface="Source Han Sans CN Bold" panose="020B0800000000000000" charset="-122"/>
                <a:cs typeface="Source Han Sans CN Bold" panose="020B0800000000000000" charset="-122"/>
              </a:rPr>
              <a:t>多领域对齐调优</a:t>
            </a:r>
            <a:endParaRPr kumimoji="1" lang="en-US" altLang="zh-CN" b="1" dirty="0">
              <a:ln w="12700">
                <a:noFill/>
              </a:ln>
              <a:latin typeface="Source Han Sans CN Bold" panose="020B0800000000000000" charset="-122"/>
              <a:ea typeface="Source Han Sans CN Bold" panose="020B0800000000000000" charset="-122"/>
              <a:cs typeface="Source Han Sans CN Bold" panose="020B0800000000000000" charset="-122"/>
            </a:endParaRPr>
          </a:p>
        </p:txBody>
      </p:sp>
      <p:sp>
        <p:nvSpPr>
          <p:cNvPr id="19" name="标题 1"/>
          <p:cNvSpPr txBox="1"/>
          <p:nvPr>
            <p:custDataLst>
              <p:tags r:id="rId10"/>
            </p:custDataLst>
          </p:nvPr>
        </p:nvSpPr>
        <p:spPr>
          <a:xfrm>
            <a:off x="2427318" y="4612598"/>
            <a:ext cx="7982380" cy="856966"/>
          </a:xfrm>
          <a:prstGeom prst="rect">
            <a:avLst/>
          </a:prstGeom>
          <a:noFill/>
          <a:ln>
            <a:noFill/>
          </a:ln>
        </p:spPr>
        <p:txBody>
          <a:bodyPr vert="horz" wrap="square" lIns="0" tIns="0" rIns="0" bIns="0" rtlCol="0" anchor="t"/>
          <a:lstStyle/>
          <a:p>
            <a:pPr>
              <a:lnSpc>
                <a:spcPct val="130000"/>
              </a:lnSpc>
            </a:pP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采用一种高效的模型无偏元学习方法</a:t>
            </a:r>
            <a:r>
              <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——Reptile</a:t>
            </a: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对 </a:t>
            </a:r>
            <a:r>
              <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LLM </a:t>
            </a:r>
            <a:r>
              <a:rPr kumimoji="1" lang="zh-CN" altLang="en-US"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主干进行微调，从而结合了与电动汽车充电需求预测相关的领域知识。在这个过程中，使用了语言建模目标，即基于先前的词生成下一个词，而不是使用特定任务的损失函数。从而实现语言模型对电动汽车充电需求预测的有效和高效的适应。</a:t>
            </a:r>
            <a:endParaRPr kumimoji="1" lang="en-US" altLang="zh-CN" sz="1400" dirty="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20" name="标题 1"/>
          <p:cNvSpPr txBox="1"/>
          <p:nvPr>
            <p:custDataLst>
              <p:tags r:id="rId11"/>
            </p:custDataLst>
          </p:nvPr>
        </p:nvSpPr>
        <p:spPr>
          <a:xfrm>
            <a:off x="1293026" y="1756182"/>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dirty="0">
                <a:ln w="12700">
                  <a:noFill/>
                </a:ln>
                <a:latin typeface="OPPOSans H" panose="00020600040101010101" charset="-122"/>
                <a:ea typeface="OPPOSans H" panose="00020600040101010101" charset="-122"/>
                <a:cs typeface="OPPOSans H" panose="00020600040101010101" charset="-122"/>
              </a:rPr>
              <a:t>01</a:t>
            </a:r>
            <a:endParaRPr kumimoji="1" lang="zh-CN" altLang="en-US" dirty="0"/>
          </a:p>
        </p:txBody>
      </p:sp>
      <p:sp>
        <p:nvSpPr>
          <p:cNvPr id="21" name="标题 1"/>
          <p:cNvSpPr txBox="1"/>
          <p:nvPr>
            <p:custDataLst>
              <p:tags r:id="rId12"/>
            </p:custDataLst>
          </p:nvPr>
        </p:nvSpPr>
        <p:spPr>
          <a:xfrm>
            <a:off x="1293026" y="4071657"/>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dirty="0">
                <a:ln w="12700">
                  <a:noFill/>
                </a:ln>
                <a:latin typeface="OPPOSans H" panose="00020600040101010101" charset="-122"/>
                <a:ea typeface="OPPOSans H" panose="00020600040101010101" charset="-122"/>
                <a:cs typeface="OPPOSans H" panose="00020600040101010101" charset="-122"/>
              </a:rPr>
              <a:t>02</a:t>
            </a:r>
            <a:endParaRPr kumimoji="1" lang="zh-CN" altLang="en-US" dirty="0"/>
          </a:p>
        </p:txBody>
      </p:sp>
      <p:sp>
        <p:nvSpPr>
          <p:cNvPr id="25" name="PA-文本框 31_1">
            <a:extLst>
              <a:ext uri="{FF2B5EF4-FFF2-40B4-BE49-F238E27FC236}">
                <a16:creationId xmlns:a16="http://schemas.microsoft.com/office/drawing/2014/main" id="{28AB9884-5B68-445B-A4BB-1B11DF8AF06B}"/>
              </a:ext>
            </a:extLst>
          </p:cNvPr>
          <p:cNvSpPr txBox="1"/>
          <p:nvPr>
            <p:custDataLst>
              <p:tags r:id="rId13"/>
            </p:custDataLst>
          </p:nvPr>
        </p:nvSpPr>
        <p:spPr>
          <a:xfrm>
            <a:off x="4796658" y="472820"/>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关键步骤</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6" name="PA-直接连接符 32_1">
            <a:extLst>
              <a:ext uri="{FF2B5EF4-FFF2-40B4-BE49-F238E27FC236}">
                <a16:creationId xmlns:a16="http://schemas.microsoft.com/office/drawing/2014/main" id="{2F62F907-B737-47DA-831B-48FA83D733BF}"/>
              </a:ext>
            </a:extLst>
          </p:cNvPr>
          <p:cNvCxnSpPr/>
          <p:nvPr>
            <p:custDataLst>
              <p:tags r:id="rId14"/>
            </p:custDataLst>
          </p:nvPr>
        </p:nvCxnSpPr>
        <p:spPr>
          <a:xfrm>
            <a:off x="5924111" y="1119376"/>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相关工作</a:t>
            </a:r>
            <a:endParaRPr lang="zh-CN" altLang="en-US" sz="240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02</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îṣḻiďê"/>
          <p:cNvSpPr/>
          <p:nvPr>
            <p:custDataLst>
              <p:tags r:id="rId1"/>
            </p:custDataLst>
          </p:nvPr>
        </p:nvSpPr>
        <p:spPr bwMode="auto">
          <a:xfrm>
            <a:off x="2323060" y="2486214"/>
            <a:ext cx="351670"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01</a:t>
            </a:r>
          </a:p>
        </p:txBody>
      </p:sp>
      <p:sp>
        <p:nvSpPr>
          <p:cNvPr id="5" name="PA-íṧlïḍè"/>
          <p:cNvSpPr/>
          <p:nvPr>
            <p:custDataLst>
              <p:tags r:id="rId2"/>
            </p:custDataLst>
          </p:nvPr>
        </p:nvSpPr>
        <p:spPr bwMode="auto">
          <a:xfrm>
            <a:off x="1832726" y="2010081"/>
            <a:ext cx="1332338" cy="1486038"/>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39" y="18260"/>
                  <a:pt x="6897" y="19188"/>
                  <a:pt x="9197" y="19335"/>
                </a:cubicBezTo>
                <a:cubicBezTo>
                  <a:pt x="8918" y="20157"/>
                  <a:pt x="8453" y="20930"/>
                  <a:pt x="7797" y="21600"/>
                </a:cubicBezTo>
                <a:cubicBezTo>
                  <a:pt x="8874" y="21508"/>
                  <a:pt x="9927" y="21069"/>
                  <a:pt x="10751" y="20282"/>
                </a:cubicBezTo>
                <a:cubicBezTo>
                  <a:pt x="11091" y="19958"/>
                  <a:pt x="11357" y="19595"/>
                  <a:pt x="11572" y="19211"/>
                </a:cubicBezTo>
                <a:cubicBezTo>
                  <a:pt x="13486" y="18876"/>
                  <a:pt x="15317" y="17986"/>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5353A"/>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 name="PA-íṧḷídé"/>
          <p:cNvSpPr/>
          <p:nvPr>
            <p:custDataLst>
              <p:tags r:id="rId3"/>
            </p:custDataLst>
          </p:nvPr>
        </p:nvSpPr>
        <p:spPr bwMode="auto">
          <a:xfrm rot="10800000">
            <a:off x="5318815" y="1991704"/>
            <a:ext cx="1332337" cy="1504415"/>
          </a:xfrm>
          <a:custGeom>
            <a:avLst/>
            <a:gdLst>
              <a:gd name="T0" fmla="+- 0 10800 961"/>
              <a:gd name="T1" fmla="*/ T0 w 19679"/>
              <a:gd name="T2" fmla="*/ 10352 h 20704"/>
              <a:gd name="T3" fmla="+- 0 10800 961"/>
              <a:gd name="T4" fmla="*/ T3 w 19679"/>
              <a:gd name="T5" fmla="*/ 10352 h 20704"/>
              <a:gd name="T6" fmla="+- 0 10800 961"/>
              <a:gd name="T7" fmla="*/ T6 w 19679"/>
              <a:gd name="T8" fmla="*/ 10352 h 20704"/>
              <a:gd name="T9" fmla="+- 0 10800 961"/>
              <a:gd name="T10" fmla="*/ T9 w 19679"/>
              <a:gd name="T11" fmla="*/ 10352 h 20704"/>
            </a:gdLst>
            <a:ahLst/>
            <a:cxnLst>
              <a:cxn ang="0">
                <a:pos x="T1" y="T2"/>
              </a:cxn>
              <a:cxn ang="0">
                <a:pos x="T4" y="T5"/>
              </a:cxn>
              <a:cxn ang="0">
                <a:pos x="T7" y="T8"/>
              </a:cxn>
              <a:cxn ang="0">
                <a:pos x="T10" y="T11"/>
              </a:cxn>
            </a:cxnLst>
            <a:rect l="0" t="0" r="r" b="b"/>
            <a:pathLst>
              <a:path w="19679" h="20704">
                <a:moveTo>
                  <a:pt x="11880" y="0"/>
                </a:moveTo>
                <a:cubicBezTo>
                  <a:pt x="10803" y="87"/>
                  <a:pt x="9750" y="505"/>
                  <a:pt x="8926" y="1250"/>
                </a:cubicBezTo>
                <a:cubicBezTo>
                  <a:pt x="8506" y="1629"/>
                  <a:pt x="8190" y="2063"/>
                  <a:pt x="7960" y="2524"/>
                </a:cubicBezTo>
                <a:cubicBezTo>
                  <a:pt x="6100" y="2860"/>
                  <a:pt x="4322" y="3700"/>
                  <a:pt x="2881" y="5043"/>
                </a:cubicBezTo>
                <a:cubicBezTo>
                  <a:pt x="-961" y="8625"/>
                  <a:pt x="-961" y="14435"/>
                  <a:pt x="2881" y="18017"/>
                </a:cubicBezTo>
                <a:cubicBezTo>
                  <a:pt x="6723" y="21600"/>
                  <a:pt x="12954" y="21599"/>
                  <a:pt x="16796" y="18017"/>
                </a:cubicBezTo>
                <a:cubicBezTo>
                  <a:pt x="20638" y="14435"/>
                  <a:pt x="20638" y="8625"/>
                  <a:pt x="16796" y="5043"/>
                </a:cubicBezTo>
                <a:cubicBezTo>
                  <a:pt x="15021" y="3388"/>
                  <a:pt x="12736" y="2509"/>
                  <a:pt x="10412" y="2383"/>
                </a:cubicBezTo>
                <a:cubicBezTo>
                  <a:pt x="10678" y="1519"/>
                  <a:pt x="11159" y="697"/>
                  <a:pt x="11880" y="0"/>
                </a:cubicBezTo>
                <a:close/>
                <a:moveTo>
                  <a:pt x="9838" y="5244"/>
                </a:moveTo>
                <a:cubicBezTo>
                  <a:pt x="11564" y="5244"/>
                  <a:pt x="13290" y="5857"/>
                  <a:pt x="14607" y="7085"/>
                </a:cubicBezTo>
                <a:cubicBezTo>
                  <a:pt x="17240" y="9540"/>
                  <a:pt x="17240" y="13521"/>
                  <a:pt x="14607" y="15976"/>
                </a:cubicBezTo>
                <a:cubicBezTo>
                  <a:pt x="11974" y="18431"/>
                  <a:pt x="7703" y="18431"/>
                  <a:pt x="5070" y="15976"/>
                </a:cubicBezTo>
                <a:cubicBezTo>
                  <a:pt x="2437" y="13521"/>
                  <a:pt x="2437" y="9540"/>
                  <a:pt x="5070" y="7085"/>
                </a:cubicBezTo>
                <a:cubicBezTo>
                  <a:pt x="6387" y="5857"/>
                  <a:pt x="8113" y="5244"/>
                  <a:pt x="9838" y="5244"/>
                </a:cubicBezTo>
                <a:close/>
              </a:path>
            </a:pathLst>
          </a:custGeom>
          <a:solidFill>
            <a:srgbClr val="FBB805"/>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 name="PA-íSḷîḍê"/>
          <p:cNvSpPr/>
          <p:nvPr>
            <p:custDataLst>
              <p:tags r:id="rId4"/>
            </p:custDataLst>
          </p:nvPr>
        </p:nvSpPr>
        <p:spPr bwMode="auto">
          <a:xfrm>
            <a:off x="8857804" y="2010081"/>
            <a:ext cx="1333173" cy="1486038"/>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48" y="18270"/>
                  <a:pt x="6921" y="19199"/>
                  <a:pt x="9234" y="19338"/>
                </a:cubicBezTo>
                <a:cubicBezTo>
                  <a:pt x="8955" y="20157"/>
                  <a:pt x="8491" y="20932"/>
                  <a:pt x="7837" y="21600"/>
                </a:cubicBezTo>
                <a:cubicBezTo>
                  <a:pt x="8914" y="21508"/>
                  <a:pt x="9967" y="21069"/>
                  <a:pt x="10791" y="20282"/>
                </a:cubicBezTo>
                <a:cubicBezTo>
                  <a:pt x="11132" y="19957"/>
                  <a:pt x="11400" y="19590"/>
                  <a:pt x="11615" y="19205"/>
                </a:cubicBezTo>
                <a:cubicBezTo>
                  <a:pt x="13512" y="18863"/>
                  <a:pt x="15329" y="17974"/>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5353A"/>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7" name="PA-íŝḻîḑê"/>
          <p:cNvSpPr/>
          <p:nvPr>
            <p:custDataLst>
              <p:tags r:id="rId5"/>
            </p:custDataLst>
          </p:nvPr>
        </p:nvSpPr>
        <p:spPr bwMode="auto">
          <a:xfrm>
            <a:off x="5809149" y="2448625"/>
            <a:ext cx="351671"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02</a:t>
            </a:r>
          </a:p>
        </p:txBody>
      </p:sp>
      <p:sp>
        <p:nvSpPr>
          <p:cNvPr id="18" name="PA-i$lîďè"/>
          <p:cNvSpPr/>
          <p:nvPr>
            <p:custDataLst>
              <p:tags r:id="rId6"/>
            </p:custDataLst>
          </p:nvPr>
        </p:nvSpPr>
        <p:spPr bwMode="auto">
          <a:xfrm>
            <a:off x="9348138" y="2486214"/>
            <a:ext cx="352506"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03</a:t>
            </a:r>
          </a:p>
        </p:txBody>
      </p:sp>
      <p:sp>
        <p:nvSpPr>
          <p:cNvPr id="24" name="PA-文本框 23"/>
          <p:cNvSpPr txBox="1"/>
          <p:nvPr>
            <p:custDataLst>
              <p:tags r:id="rId7"/>
            </p:custDataLst>
          </p:nvPr>
        </p:nvSpPr>
        <p:spPr>
          <a:xfrm>
            <a:off x="4472009" y="4108388"/>
            <a:ext cx="3025946" cy="91839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充电行为受基础设施分布、定价方案和天气条件等多种因素的影响。由于这些因素的异构性，将它们纳入并进行分析对数据驱动的预测模型构成了挑战</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6" name="PA-文本框 25"/>
          <p:cNvSpPr txBox="1"/>
          <p:nvPr>
            <p:custDataLst>
              <p:tags r:id="rId8"/>
            </p:custDataLst>
          </p:nvPr>
        </p:nvSpPr>
        <p:spPr>
          <a:xfrm>
            <a:off x="8081306" y="4108388"/>
            <a:ext cx="2886166" cy="112889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充电站的使用模式在不同时间和不同地点之间存在差异。因此，需要一个统一且可扩展的预测器，能够有效地处理需求预测中的常见模式和特定上下文，并泛化到未见过的地区</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7" name="PA-文本框 26"/>
          <p:cNvSpPr txBox="1"/>
          <p:nvPr>
            <p:custDataLst>
              <p:tags r:id="rId9"/>
            </p:custDataLst>
          </p:nvPr>
        </p:nvSpPr>
        <p:spPr>
          <a:xfrm>
            <a:off x="1142408" y="4108388"/>
            <a:ext cx="2712972" cy="70788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与加油站相比，充电站的数量仍然相对较少，导致数据点不足，预测模型训练不充分</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
        <p:nvSpPr>
          <p:cNvPr id="28" name="PA-文本框 31_1">
            <a:extLst>
              <a:ext uri="{FF2B5EF4-FFF2-40B4-BE49-F238E27FC236}">
                <a16:creationId xmlns:a16="http://schemas.microsoft.com/office/drawing/2014/main" id="{A16EB3A6-FD57-45A0-A9DD-C034281FF9CE}"/>
              </a:ext>
            </a:extLst>
          </p:cNvPr>
          <p:cNvSpPr txBox="1"/>
          <p:nvPr>
            <p:custDataLst>
              <p:tags r:id="rId10"/>
            </p:custDataLst>
          </p:nvPr>
        </p:nvSpPr>
        <p:spPr>
          <a:xfrm>
            <a:off x="4776891" y="646630"/>
            <a:ext cx="263441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电动汽车充电需求</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9" name="PA-直接连接符 32_1">
            <a:extLst>
              <a:ext uri="{FF2B5EF4-FFF2-40B4-BE49-F238E27FC236}">
                <a16:creationId xmlns:a16="http://schemas.microsoft.com/office/drawing/2014/main" id="{DCA78E5E-0141-4911-BF33-B2C0F905B016}"/>
              </a:ext>
            </a:extLst>
          </p:cNvPr>
          <p:cNvCxnSpPr/>
          <p:nvPr>
            <p:custDataLst>
              <p:tags r:id="rId11"/>
            </p:custDataLst>
          </p:nvPr>
        </p:nvCxnSpPr>
        <p:spPr>
          <a:xfrm>
            <a:off x="5924111" y="1293187"/>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9719BD9-6126-4AD6-B296-B57E35BFA778}"/>
              </a:ext>
            </a:extLst>
          </p:cNvPr>
          <p:cNvSpPr txBox="1"/>
          <p:nvPr/>
        </p:nvSpPr>
        <p:spPr>
          <a:xfrm>
            <a:off x="1887440" y="3583709"/>
            <a:ext cx="1222909" cy="369332"/>
          </a:xfrm>
          <a:prstGeom prst="rect">
            <a:avLst/>
          </a:prstGeom>
          <a:noFill/>
        </p:spPr>
        <p:txBody>
          <a:bodyPr wrap="square" rtlCol="0">
            <a:spAutoFit/>
          </a:bodyPr>
          <a:lstStyle/>
          <a:p>
            <a:r>
              <a:rPr lang="zh-CN" altLang="en-US" dirty="0"/>
              <a:t>数据稀缺</a:t>
            </a:r>
          </a:p>
        </p:txBody>
      </p:sp>
      <p:sp>
        <p:nvSpPr>
          <p:cNvPr id="31" name="文本框 30">
            <a:extLst>
              <a:ext uri="{FF2B5EF4-FFF2-40B4-BE49-F238E27FC236}">
                <a16:creationId xmlns:a16="http://schemas.microsoft.com/office/drawing/2014/main" id="{4C8E8A16-DB3E-4CAA-8B81-6EF89B3561B8}"/>
              </a:ext>
            </a:extLst>
          </p:cNvPr>
          <p:cNvSpPr txBox="1"/>
          <p:nvPr/>
        </p:nvSpPr>
        <p:spPr>
          <a:xfrm>
            <a:off x="5373528" y="3583709"/>
            <a:ext cx="1222909" cy="369332"/>
          </a:xfrm>
          <a:prstGeom prst="rect">
            <a:avLst/>
          </a:prstGeom>
          <a:noFill/>
        </p:spPr>
        <p:txBody>
          <a:bodyPr wrap="square" rtlCol="0">
            <a:spAutoFit/>
          </a:bodyPr>
          <a:lstStyle/>
          <a:p>
            <a:r>
              <a:rPr lang="zh-CN" altLang="en-US" dirty="0"/>
              <a:t>因素异构</a:t>
            </a:r>
          </a:p>
        </p:txBody>
      </p:sp>
      <p:sp>
        <p:nvSpPr>
          <p:cNvPr id="34" name="文本框 33">
            <a:extLst>
              <a:ext uri="{FF2B5EF4-FFF2-40B4-BE49-F238E27FC236}">
                <a16:creationId xmlns:a16="http://schemas.microsoft.com/office/drawing/2014/main" id="{5D18B612-64E5-422F-83A2-766D986E7A29}"/>
              </a:ext>
            </a:extLst>
          </p:cNvPr>
          <p:cNvSpPr txBox="1"/>
          <p:nvPr/>
        </p:nvSpPr>
        <p:spPr>
          <a:xfrm>
            <a:off x="8912935" y="3583709"/>
            <a:ext cx="1222909" cy="369332"/>
          </a:xfrm>
          <a:prstGeom prst="rect">
            <a:avLst/>
          </a:prstGeom>
          <a:noFill/>
        </p:spPr>
        <p:txBody>
          <a:bodyPr wrap="square" rtlCol="0">
            <a:spAutoFit/>
          </a:bodyPr>
          <a:lstStyle/>
          <a:p>
            <a:r>
              <a:rPr lang="zh-CN" altLang="en-US" dirty="0"/>
              <a:t>模型泛化</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00.xml><?xml version="1.0" encoding="utf-8"?>
<p:tagLst xmlns:a="http://schemas.openxmlformats.org/drawingml/2006/main" xmlns:r="http://schemas.openxmlformats.org/officeDocument/2006/relationships" xmlns:p="http://schemas.openxmlformats.org/presentationml/2006/main">
  <p:tag name="PA" val="v5.2.4"/>
</p:tagLst>
</file>

<file path=ppt/tags/tag101.xml><?xml version="1.0" encoding="utf-8"?>
<p:tagLst xmlns:a="http://schemas.openxmlformats.org/drawingml/2006/main" xmlns:r="http://schemas.openxmlformats.org/officeDocument/2006/relationships" xmlns:p="http://schemas.openxmlformats.org/presentationml/2006/main">
  <p:tag name="PA" val="v5.2.4"/>
</p:tagLst>
</file>

<file path=ppt/tags/tag102.xml><?xml version="1.0" encoding="utf-8"?>
<p:tagLst xmlns:a="http://schemas.openxmlformats.org/drawingml/2006/main" xmlns:r="http://schemas.openxmlformats.org/officeDocument/2006/relationships" xmlns:p="http://schemas.openxmlformats.org/presentationml/2006/main">
  <p:tag name="PA" val="v5.2.4"/>
</p:tagLst>
</file>

<file path=ppt/tags/tag103.xml><?xml version="1.0" encoding="utf-8"?>
<p:tagLst xmlns:a="http://schemas.openxmlformats.org/drawingml/2006/main" xmlns:r="http://schemas.openxmlformats.org/officeDocument/2006/relationships" xmlns:p="http://schemas.openxmlformats.org/presentationml/2006/main">
  <p:tag name="PA" val="v5.2.4"/>
</p:tagLst>
</file>

<file path=ppt/tags/tag104.xml><?xml version="1.0" encoding="utf-8"?>
<p:tagLst xmlns:a="http://schemas.openxmlformats.org/drawingml/2006/main" xmlns:r="http://schemas.openxmlformats.org/officeDocument/2006/relationships" xmlns:p="http://schemas.openxmlformats.org/presentationml/2006/main">
  <p:tag name="PA" val="v5.2.4"/>
</p:tagLst>
</file>

<file path=ppt/tags/tag105.xml><?xml version="1.0" encoding="utf-8"?>
<p:tagLst xmlns:a="http://schemas.openxmlformats.org/drawingml/2006/main" xmlns:r="http://schemas.openxmlformats.org/officeDocument/2006/relationships" xmlns:p="http://schemas.openxmlformats.org/presentationml/2006/main">
  <p:tag name="PA" val="v5.2.4"/>
</p:tagLst>
</file>

<file path=ppt/tags/tag106.xml><?xml version="1.0" encoding="utf-8"?>
<p:tagLst xmlns:a="http://schemas.openxmlformats.org/drawingml/2006/main" xmlns:r="http://schemas.openxmlformats.org/officeDocument/2006/relationships" xmlns:p="http://schemas.openxmlformats.org/presentationml/2006/main">
  <p:tag name="PA" val="v5.2.4"/>
</p:tagLst>
</file>

<file path=ppt/tags/tag107.xml><?xml version="1.0" encoding="utf-8"?>
<p:tagLst xmlns:a="http://schemas.openxmlformats.org/drawingml/2006/main" xmlns:r="http://schemas.openxmlformats.org/officeDocument/2006/relationships" xmlns:p="http://schemas.openxmlformats.org/presentationml/2006/main">
  <p:tag name="PA" val="v5.2.4"/>
</p:tagLst>
</file>

<file path=ppt/tags/tag108.xml><?xml version="1.0" encoding="utf-8"?>
<p:tagLst xmlns:a="http://schemas.openxmlformats.org/drawingml/2006/main" xmlns:r="http://schemas.openxmlformats.org/officeDocument/2006/relationships" xmlns:p="http://schemas.openxmlformats.org/presentationml/2006/main">
  <p:tag name="PA" val="v5.2.4"/>
</p:tagLst>
</file>

<file path=ppt/tags/tag109.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10.xml><?xml version="1.0" encoding="utf-8"?>
<p:tagLst xmlns:a="http://schemas.openxmlformats.org/drawingml/2006/main" xmlns:r="http://schemas.openxmlformats.org/officeDocument/2006/relationships" xmlns:p="http://schemas.openxmlformats.org/presentationml/2006/main">
  <p:tag name="PA" val="v5.2.4"/>
</p:tagLst>
</file>

<file path=ppt/tags/tag111.xml><?xml version="1.0" encoding="utf-8"?>
<p:tagLst xmlns:a="http://schemas.openxmlformats.org/drawingml/2006/main" xmlns:r="http://schemas.openxmlformats.org/officeDocument/2006/relationships" xmlns:p="http://schemas.openxmlformats.org/presentationml/2006/main">
  <p:tag name="PA" val="v5.2.4"/>
</p:tagLst>
</file>

<file path=ppt/tags/tag112.xml><?xml version="1.0" encoding="utf-8"?>
<p:tagLst xmlns:a="http://schemas.openxmlformats.org/drawingml/2006/main" xmlns:r="http://schemas.openxmlformats.org/officeDocument/2006/relationships" xmlns:p="http://schemas.openxmlformats.org/presentationml/2006/main">
  <p:tag name="PA" val="v5.2.4"/>
</p:tagLst>
</file>

<file path=ppt/tags/tag113.xml><?xml version="1.0" encoding="utf-8"?>
<p:tagLst xmlns:a="http://schemas.openxmlformats.org/drawingml/2006/main" xmlns:r="http://schemas.openxmlformats.org/officeDocument/2006/relationships" xmlns:p="http://schemas.openxmlformats.org/presentationml/2006/main">
  <p:tag name="PA" val="v5.2.4"/>
</p:tagLst>
</file>

<file path=ppt/tags/tag114.xml><?xml version="1.0" encoding="utf-8"?>
<p:tagLst xmlns:a="http://schemas.openxmlformats.org/drawingml/2006/main" xmlns:r="http://schemas.openxmlformats.org/officeDocument/2006/relationships" xmlns:p="http://schemas.openxmlformats.org/presentationml/2006/main">
  <p:tag name="PA" val="v5.2.4"/>
</p:tagLst>
</file>

<file path=ppt/tags/tag115.xml><?xml version="1.0" encoding="utf-8"?>
<p:tagLst xmlns:a="http://schemas.openxmlformats.org/drawingml/2006/main" xmlns:r="http://schemas.openxmlformats.org/officeDocument/2006/relationships" xmlns:p="http://schemas.openxmlformats.org/presentationml/2006/main">
  <p:tag name="PA" val="v5.2.4"/>
</p:tagLst>
</file>

<file path=ppt/tags/tag116.xml><?xml version="1.0" encoding="utf-8"?>
<p:tagLst xmlns:a="http://schemas.openxmlformats.org/drawingml/2006/main" xmlns:r="http://schemas.openxmlformats.org/officeDocument/2006/relationships" xmlns:p="http://schemas.openxmlformats.org/presentationml/2006/main">
  <p:tag name="PA" val="v5.2.4"/>
</p:tagLst>
</file>

<file path=ppt/tags/tag117.xml><?xml version="1.0" encoding="utf-8"?>
<p:tagLst xmlns:a="http://schemas.openxmlformats.org/drawingml/2006/main" xmlns:r="http://schemas.openxmlformats.org/officeDocument/2006/relationships" xmlns:p="http://schemas.openxmlformats.org/presentationml/2006/main">
  <p:tag name="PA" val="v5.2.4"/>
</p:tagLst>
</file>

<file path=ppt/tags/tag118.xml><?xml version="1.0" encoding="utf-8"?>
<p:tagLst xmlns:a="http://schemas.openxmlformats.org/drawingml/2006/main" xmlns:r="http://schemas.openxmlformats.org/officeDocument/2006/relationships" xmlns:p="http://schemas.openxmlformats.org/presentationml/2006/main">
  <p:tag name="PA" val="v5.2.4"/>
</p:tagLst>
</file>

<file path=ppt/tags/tag119.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20.xml><?xml version="1.0" encoding="utf-8"?>
<p:tagLst xmlns:a="http://schemas.openxmlformats.org/drawingml/2006/main" xmlns:r="http://schemas.openxmlformats.org/officeDocument/2006/relationships" xmlns:p="http://schemas.openxmlformats.org/presentationml/2006/main">
  <p:tag name="PA" val="v5.2.4"/>
</p:tagLst>
</file>

<file path=ppt/tags/tag121.xml><?xml version="1.0" encoding="utf-8"?>
<p:tagLst xmlns:a="http://schemas.openxmlformats.org/drawingml/2006/main" xmlns:r="http://schemas.openxmlformats.org/officeDocument/2006/relationships" xmlns:p="http://schemas.openxmlformats.org/presentationml/2006/main">
  <p:tag name="PA" val="v5.2.4"/>
</p:tagLst>
</file>

<file path=ppt/tags/tag122.xml><?xml version="1.0" encoding="utf-8"?>
<p:tagLst xmlns:a="http://schemas.openxmlformats.org/drawingml/2006/main" xmlns:r="http://schemas.openxmlformats.org/officeDocument/2006/relationships" xmlns:p="http://schemas.openxmlformats.org/presentationml/2006/main">
  <p:tag name="PA" val="v5.2.4"/>
</p:tagLst>
</file>

<file path=ppt/tags/tag123.xml><?xml version="1.0" encoding="utf-8"?>
<p:tagLst xmlns:a="http://schemas.openxmlformats.org/drawingml/2006/main" xmlns:r="http://schemas.openxmlformats.org/officeDocument/2006/relationships" xmlns:p="http://schemas.openxmlformats.org/presentationml/2006/main">
  <p:tag name="PA" val="v5.2.4"/>
</p:tagLst>
</file>

<file path=ppt/tags/tag124.xml><?xml version="1.0" encoding="utf-8"?>
<p:tagLst xmlns:a="http://schemas.openxmlformats.org/drawingml/2006/main" xmlns:r="http://schemas.openxmlformats.org/officeDocument/2006/relationships" xmlns:p="http://schemas.openxmlformats.org/presentationml/2006/main">
  <p:tag name="PA" val="v5.2.4"/>
</p:tagLst>
</file>

<file path=ppt/tags/tag125.xml><?xml version="1.0" encoding="utf-8"?>
<p:tagLst xmlns:a="http://schemas.openxmlformats.org/drawingml/2006/main" xmlns:r="http://schemas.openxmlformats.org/officeDocument/2006/relationships" xmlns:p="http://schemas.openxmlformats.org/presentationml/2006/main">
  <p:tag name="PA" val="v5.2.4"/>
</p:tagLst>
</file>

<file path=ppt/tags/tag126.xml><?xml version="1.0" encoding="utf-8"?>
<p:tagLst xmlns:a="http://schemas.openxmlformats.org/drawingml/2006/main" xmlns:r="http://schemas.openxmlformats.org/officeDocument/2006/relationships" xmlns:p="http://schemas.openxmlformats.org/presentationml/2006/main">
  <p:tag name="PA" val="v5.2.4"/>
</p:tagLst>
</file>

<file path=ppt/tags/tag127.xml><?xml version="1.0" encoding="utf-8"?>
<p:tagLst xmlns:a="http://schemas.openxmlformats.org/drawingml/2006/main" xmlns:r="http://schemas.openxmlformats.org/officeDocument/2006/relationships" xmlns:p="http://schemas.openxmlformats.org/presentationml/2006/main">
  <p:tag name="PA" val="v5.2.4"/>
</p:tagLst>
</file>

<file path=ppt/tags/tag128.xml><?xml version="1.0" encoding="utf-8"?>
<p:tagLst xmlns:a="http://schemas.openxmlformats.org/drawingml/2006/main" xmlns:r="http://schemas.openxmlformats.org/officeDocument/2006/relationships" xmlns:p="http://schemas.openxmlformats.org/presentationml/2006/main">
  <p:tag name="PA" val="v5.2.4"/>
</p:tagLst>
</file>

<file path=ppt/tags/tag129.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30.xml><?xml version="1.0" encoding="utf-8"?>
<p:tagLst xmlns:a="http://schemas.openxmlformats.org/drawingml/2006/main" xmlns:r="http://schemas.openxmlformats.org/officeDocument/2006/relationships" xmlns:p="http://schemas.openxmlformats.org/presentationml/2006/main">
  <p:tag name="PA" val="v5.2.4"/>
</p:tagLst>
</file>

<file path=ppt/tags/tag131.xml><?xml version="1.0" encoding="utf-8"?>
<p:tagLst xmlns:a="http://schemas.openxmlformats.org/drawingml/2006/main" xmlns:r="http://schemas.openxmlformats.org/officeDocument/2006/relationships" xmlns:p="http://schemas.openxmlformats.org/presentationml/2006/main">
  <p:tag name="PA" val="v5.2.4"/>
</p:tagLst>
</file>

<file path=ppt/tags/tag132.xml><?xml version="1.0" encoding="utf-8"?>
<p:tagLst xmlns:a="http://schemas.openxmlformats.org/drawingml/2006/main" xmlns:r="http://schemas.openxmlformats.org/officeDocument/2006/relationships" xmlns:p="http://schemas.openxmlformats.org/presentationml/2006/main">
  <p:tag name="PA" val="v5.2.4"/>
</p:tagLst>
</file>

<file path=ppt/tags/tag133.xml><?xml version="1.0" encoding="utf-8"?>
<p:tagLst xmlns:a="http://schemas.openxmlformats.org/drawingml/2006/main" xmlns:r="http://schemas.openxmlformats.org/officeDocument/2006/relationships" xmlns:p="http://schemas.openxmlformats.org/presentationml/2006/main">
  <p:tag name="PA" val="v5.2.4"/>
</p:tagLst>
</file>

<file path=ppt/tags/tag134.xml><?xml version="1.0" encoding="utf-8"?>
<p:tagLst xmlns:a="http://schemas.openxmlformats.org/drawingml/2006/main" xmlns:r="http://schemas.openxmlformats.org/officeDocument/2006/relationships" xmlns:p="http://schemas.openxmlformats.org/presentationml/2006/main">
  <p:tag name="PA" val="v5.2.4"/>
</p:tagLst>
</file>

<file path=ppt/tags/tag135.xml><?xml version="1.0" encoding="utf-8"?>
<p:tagLst xmlns:a="http://schemas.openxmlformats.org/drawingml/2006/main" xmlns:r="http://schemas.openxmlformats.org/officeDocument/2006/relationships" xmlns:p="http://schemas.openxmlformats.org/presentationml/2006/main">
  <p:tag name="PA" val="v5.2.4"/>
</p:tagLst>
</file>

<file path=ppt/tags/tag136.xml><?xml version="1.0" encoding="utf-8"?>
<p:tagLst xmlns:a="http://schemas.openxmlformats.org/drawingml/2006/main" xmlns:r="http://schemas.openxmlformats.org/officeDocument/2006/relationships" xmlns:p="http://schemas.openxmlformats.org/presentationml/2006/main">
  <p:tag name="PA" val="v5.2.4"/>
</p:tagLst>
</file>

<file path=ppt/tags/tag137.xml><?xml version="1.0" encoding="utf-8"?>
<p:tagLst xmlns:a="http://schemas.openxmlformats.org/drawingml/2006/main" xmlns:r="http://schemas.openxmlformats.org/officeDocument/2006/relationships" xmlns:p="http://schemas.openxmlformats.org/presentationml/2006/main">
  <p:tag name="PA" val="v5.2.4"/>
</p:tagLst>
</file>

<file path=ppt/tags/tag138.xml><?xml version="1.0" encoding="utf-8"?>
<p:tagLst xmlns:a="http://schemas.openxmlformats.org/drawingml/2006/main" xmlns:r="http://schemas.openxmlformats.org/officeDocument/2006/relationships" xmlns:p="http://schemas.openxmlformats.org/presentationml/2006/main">
  <p:tag name="PA" val="v5.2.4"/>
</p:tagLst>
</file>

<file path=ppt/tags/tag139.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40.xml><?xml version="1.0" encoding="utf-8"?>
<p:tagLst xmlns:a="http://schemas.openxmlformats.org/drawingml/2006/main" xmlns:r="http://schemas.openxmlformats.org/officeDocument/2006/relationships" xmlns:p="http://schemas.openxmlformats.org/presentationml/2006/main">
  <p:tag name="PA" val="v5.2.4"/>
</p:tagLst>
</file>

<file path=ppt/tags/tag141.xml><?xml version="1.0" encoding="utf-8"?>
<p:tagLst xmlns:a="http://schemas.openxmlformats.org/drawingml/2006/main" xmlns:r="http://schemas.openxmlformats.org/officeDocument/2006/relationships" xmlns:p="http://schemas.openxmlformats.org/presentationml/2006/main">
  <p:tag name="PA" val="v5.2.4"/>
</p:tagLst>
</file>

<file path=ppt/tags/tag142.xml><?xml version="1.0" encoding="utf-8"?>
<p:tagLst xmlns:a="http://schemas.openxmlformats.org/drawingml/2006/main" xmlns:r="http://schemas.openxmlformats.org/officeDocument/2006/relationships" xmlns:p="http://schemas.openxmlformats.org/presentationml/2006/main">
  <p:tag name="PA" val="v5.2.4"/>
</p:tagLst>
</file>

<file path=ppt/tags/tag143.xml><?xml version="1.0" encoding="utf-8"?>
<p:tagLst xmlns:a="http://schemas.openxmlformats.org/drawingml/2006/main" xmlns:r="http://schemas.openxmlformats.org/officeDocument/2006/relationships" xmlns:p="http://schemas.openxmlformats.org/presentationml/2006/main">
  <p:tag name="PA" val="v5.2.4"/>
</p:tagLst>
</file>

<file path=ppt/tags/tag144.xml><?xml version="1.0" encoding="utf-8"?>
<p:tagLst xmlns:a="http://schemas.openxmlformats.org/drawingml/2006/main" xmlns:r="http://schemas.openxmlformats.org/officeDocument/2006/relationships" xmlns:p="http://schemas.openxmlformats.org/presentationml/2006/main">
  <p:tag name="PA" val="v5.2.4"/>
</p:tagLst>
</file>

<file path=ppt/tags/tag145.xml><?xml version="1.0" encoding="utf-8"?>
<p:tagLst xmlns:a="http://schemas.openxmlformats.org/drawingml/2006/main" xmlns:r="http://schemas.openxmlformats.org/officeDocument/2006/relationships" xmlns:p="http://schemas.openxmlformats.org/presentationml/2006/main">
  <p:tag name="PA" val="v5.2.4"/>
</p:tagLst>
</file>

<file path=ppt/tags/tag146.xml><?xml version="1.0" encoding="utf-8"?>
<p:tagLst xmlns:a="http://schemas.openxmlformats.org/drawingml/2006/main" xmlns:r="http://schemas.openxmlformats.org/officeDocument/2006/relationships" xmlns:p="http://schemas.openxmlformats.org/presentationml/2006/main">
  <p:tag name="PA" val="v5.2.4"/>
</p:tagLst>
</file>

<file path=ppt/tags/tag147.xml><?xml version="1.0" encoding="utf-8"?>
<p:tagLst xmlns:a="http://schemas.openxmlformats.org/drawingml/2006/main" xmlns:r="http://schemas.openxmlformats.org/officeDocument/2006/relationships" xmlns:p="http://schemas.openxmlformats.org/presentationml/2006/main">
  <p:tag name="PA" val="v5.2.4"/>
</p:tagLst>
</file>

<file path=ppt/tags/tag148.xml><?xml version="1.0" encoding="utf-8"?>
<p:tagLst xmlns:a="http://schemas.openxmlformats.org/drawingml/2006/main" xmlns:r="http://schemas.openxmlformats.org/officeDocument/2006/relationships" xmlns:p="http://schemas.openxmlformats.org/presentationml/2006/main">
  <p:tag name="PA" val="v5.2.4"/>
</p:tagLst>
</file>

<file path=ppt/tags/tag149.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50.xml><?xml version="1.0" encoding="utf-8"?>
<p:tagLst xmlns:a="http://schemas.openxmlformats.org/drawingml/2006/main" xmlns:r="http://schemas.openxmlformats.org/officeDocument/2006/relationships" xmlns:p="http://schemas.openxmlformats.org/presentationml/2006/main">
  <p:tag name="PA" val="v5.2.4"/>
</p:tagLst>
</file>

<file path=ppt/tags/tag151.xml><?xml version="1.0" encoding="utf-8"?>
<p:tagLst xmlns:a="http://schemas.openxmlformats.org/drawingml/2006/main" xmlns:r="http://schemas.openxmlformats.org/officeDocument/2006/relationships" xmlns:p="http://schemas.openxmlformats.org/presentationml/2006/main">
  <p:tag name="PA" val="v5.2.4"/>
</p:tagLst>
</file>

<file path=ppt/tags/tag152.xml><?xml version="1.0" encoding="utf-8"?>
<p:tagLst xmlns:a="http://schemas.openxmlformats.org/drawingml/2006/main" xmlns:r="http://schemas.openxmlformats.org/officeDocument/2006/relationships" xmlns:p="http://schemas.openxmlformats.org/presentationml/2006/main">
  <p:tag name="PA" val="v5.2.4"/>
</p:tagLst>
</file>

<file path=ppt/tags/tag153.xml><?xml version="1.0" encoding="utf-8"?>
<p:tagLst xmlns:a="http://schemas.openxmlformats.org/drawingml/2006/main" xmlns:r="http://schemas.openxmlformats.org/officeDocument/2006/relationships" xmlns:p="http://schemas.openxmlformats.org/presentationml/2006/main">
  <p:tag name="PA" val="v5.2.4"/>
</p:tagLst>
</file>

<file path=ppt/tags/tag154.xml><?xml version="1.0" encoding="utf-8"?>
<p:tagLst xmlns:a="http://schemas.openxmlformats.org/drawingml/2006/main" xmlns:r="http://schemas.openxmlformats.org/officeDocument/2006/relationships" xmlns:p="http://schemas.openxmlformats.org/presentationml/2006/main">
  <p:tag name="PA" val="v5.2.4"/>
</p:tagLst>
</file>

<file path=ppt/tags/tag155.xml><?xml version="1.0" encoding="utf-8"?>
<p:tagLst xmlns:a="http://schemas.openxmlformats.org/drawingml/2006/main" xmlns:r="http://schemas.openxmlformats.org/officeDocument/2006/relationships" xmlns:p="http://schemas.openxmlformats.org/presentationml/2006/main">
  <p:tag name="PA" val="v5.2.4"/>
</p:tagLst>
</file>

<file path=ppt/tags/tag156.xml><?xml version="1.0" encoding="utf-8"?>
<p:tagLst xmlns:a="http://schemas.openxmlformats.org/drawingml/2006/main" xmlns:r="http://schemas.openxmlformats.org/officeDocument/2006/relationships" xmlns:p="http://schemas.openxmlformats.org/presentationml/2006/main">
  <p:tag name="PA" val="v5.2.4"/>
</p:tagLst>
</file>

<file path=ppt/tags/tag157.xml><?xml version="1.0" encoding="utf-8"?>
<p:tagLst xmlns:a="http://schemas.openxmlformats.org/drawingml/2006/main" xmlns:r="http://schemas.openxmlformats.org/officeDocument/2006/relationships" xmlns:p="http://schemas.openxmlformats.org/presentationml/2006/main">
  <p:tag name="PA" val="v5.2.4"/>
</p:tagLst>
</file>

<file path=ppt/tags/tag158.xml><?xml version="1.0" encoding="utf-8"?>
<p:tagLst xmlns:a="http://schemas.openxmlformats.org/drawingml/2006/main" xmlns:r="http://schemas.openxmlformats.org/officeDocument/2006/relationships" xmlns:p="http://schemas.openxmlformats.org/presentationml/2006/main">
  <p:tag name="PA" val="v5.2.4"/>
</p:tagLst>
</file>

<file path=ppt/tags/tag159.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60.xml><?xml version="1.0" encoding="utf-8"?>
<p:tagLst xmlns:a="http://schemas.openxmlformats.org/drawingml/2006/main" xmlns:r="http://schemas.openxmlformats.org/officeDocument/2006/relationships" xmlns:p="http://schemas.openxmlformats.org/presentationml/2006/main">
  <p:tag name="PA" val="v5.2.4"/>
</p:tagLst>
</file>

<file path=ppt/tags/tag161.xml><?xml version="1.0" encoding="utf-8"?>
<p:tagLst xmlns:a="http://schemas.openxmlformats.org/drawingml/2006/main" xmlns:r="http://schemas.openxmlformats.org/officeDocument/2006/relationships" xmlns:p="http://schemas.openxmlformats.org/presentationml/2006/main">
  <p:tag name="PA" val="v5.2.4"/>
</p:tagLst>
</file>

<file path=ppt/tags/tag162.xml><?xml version="1.0" encoding="utf-8"?>
<p:tagLst xmlns:a="http://schemas.openxmlformats.org/drawingml/2006/main" xmlns:r="http://schemas.openxmlformats.org/officeDocument/2006/relationships" xmlns:p="http://schemas.openxmlformats.org/presentationml/2006/main">
  <p:tag name="PA" val="v5.2.4"/>
</p:tagLst>
</file>

<file path=ppt/tags/tag163.xml><?xml version="1.0" encoding="utf-8"?>
<p:tagLst xmlns:a="http://schemas.openxmlformats.org/drawingml/2006/main" xmlns:r="http://schemas.openxmlformats.org/officeDocument/2006/relationships" xmlns:p="http://schemas.openxmlformats.org/presentationml/2006/main">
  <p:tag name="PA" val="v5.2.4"/>
</p:tagLst>
</file>

<file path=ppt/tags/tag164.xml><?xml version="1.0" encoding="utf-8"?>
<p:tagLst xmlns:a="http://schemas.openxmlformats.org/drawingml/2006/main" xmlns:r="http://schemas.openxmlformats.org/officeDocument/2006/relationships" xmlns:p="http://schemas.openxmlformats.org/presentationml/2006/main">
  <p:tag name="PA" val="v5.2.4"/>
</p:tagLst>
</file>

<file path=ppt/tags/tag165.xml><?xml version="1.0" encoding="utf-8"?>
<p:tagLst xmlns:a="http://schemas.openxmlformats.org/drawingml/2006/main" xmlns:r="http://schemas.openxmlformats.org/officeDocument/2006/relationships" xmlns:p="http://schemas.openxmlformats.org/presentationml/2006/main">
  <p:tag name="PA" val="v5.2.4"/>
</p:tagLst>
</file>

<file path=ppt/tags/tag166.xml><?xml version="1.0" encoding="utf-8"?>
<p:tagLst xmlns:a="http://schemas.openxmlformats.org/drawingml/2006/main" xmlns:r="http://schemas.openxmlformats.org/officeDocument/2006/relationships" xmlns:p="http://schemas.openxmlformats.org/presentationml/2006/main">
  <p:tag name="PA" val="v5.2.4"/>
</p:tagLst>
</file>

<file path=ppt/tags/tag167.xml><?xml version="1.0" encoding="utf-8"?>
<p:tagLst xmlns:a="http://schemas.openxmlformats.org/drawingml/2006/main" xmlns:r="http://schemas.openxmlformats.org/officeDocument/2006/relationships" xmlns:p="http://schemas.openxmlformats.org/presentationml/2006/main">
  <p:tag name="PA" val="v5.2.4"/>
</p:tagLst>
</file>

<file path=ppt/tags/tag168.xml><?xml version="1.0" encoding="utf-8"?>
<p:tagLst xmlns:a="http://schemas.openxmlformats.org/drawingml/2006/main" xmlns:r="http://schemas.openxmlformats.org/officeDocument/2006/relationships" xmlns:p="http://schemas.openxmlformats.org/presentationml/2006/main">
  <p:tag name="PA" val="v5.2.4"/>
</p:tagLst>
</file>

<file path=ppt/tags/tag169.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70.xml><?xml version="1.0" encoding="utf-8"?>
<p:tagLst xmlns:a="http://schemas.openxmlformats.org/drawingml/2006/main" xmlns:r="http://schemas.openxmlformats.org/officeDocument/2006/relationships" xmlns:p="http://schemas.openxmlformats.org/presentationml/2006/main">
  <p:tag name="PA" val="v5.2.4"/>
</p:tagLst>
</file>

<file path=ppt/tags/tag171.xml><?xml version="1.0" encoding="utf-8"?>
<p:tagLst xmlns:a="http://schemas.openxmlformats.org/drawingml/2006/main" xmlns:r="http://schemas.openxmlformats.org/officeDocument/2006/relationships" xmlns:p="http://schemas.openxmlformats.org/presentationml/2006/main">
  <p:tag name="PA" val="v5.2.4"/>
</p:tagLst>
</file>

<file path=ppt/tags/tag172.xml><?xml version="1.0" encoding="utf-8"?>
<p:tagLst xmlns:a="http://schemas.openxmlformats.org/drawingml/2006/main" xmlns:r="http://schemas.openxmlformats.org/officeDocument/2006/relationships" xmlns:p="http://schemas.openxmlformats.org/presentationml/2006/main">
  <p:tag name="PA" val="v5.2.4"/>
</p:tagLst>
</file>

<file path=ppt/tags/tag173.xml><?xml version="1.0" encoding="utf-8"?>
<p:tagLst xmlns:a="http://schemas.openxmlformats.org/drawingml/2006/main" xmlns:r="http://schemas.openxmlformats.org/officeDocument/2006/relationships" xmlns:p="http://schemas.openxmlformats.org/presentationml/2006/main">
  <p:tag name="PA" val="v5.2.4"/>
</p:tagLst>
</file>

<file path=ppt/tags/tag174.xml><?xml version="1.0" encoding="utf-8"?>
<p:tagLst xmlns:a="http://schemas.openxmlformats.org/drawingml/2006/main" xmlns:r="http://schemas.openxmlformats.org/officeDocument/2006/relationships" xmlns:p="http://schemas.openxmlformats.org/presentationml/2006/main">
  <p:tag name="PA" val="v5.2.4"/>
</p:tagLst>
</file>

<file path=ppt/tags/tag175.xml><?xml version="1.0" encoding="utf-8"?>
<p:tagLst xmlns:a="http://schemas.openxmlformats.org/drawingml/2006/main" xmlns:r="http://schemas.openxmlformats.org/officeDocument/2006/relationships" xmlns:p="http://schemas.openxmlformats.org/presentationml/2006/main">
  <p:tag name="PA" val="v5.2.4"/>
</p:tagLst>
</file>

<file path=ppt/tags/tag176.xml><?xml version="1.0" encoding="utf-8"?>
<p:tagLst xmlns:a="http://schemas.openxmlformats.org/drawingml/2006/main" xmlns:r="http://schemas.openxmlformats.org/officeDocument/2006/relationships" xmlns:p="http://schemas.openxmlformats.org/presentationml/2006/main">
  <p:tag name="PA" val="v5.2.4"/>
</p:tagLst>
</file>

<file path=ppt/tags/tag177.xml><?xml version="1.0" encoding="utf-8"?>
<p:tagLst xmlns:a="http://schemas.openxmlformats.org/drawingml/2006/main" xmlns:r="http://schemas.openxmlformats.org/officeDocument/2006/relationships" xmlns:p="http://schemas.openxmlformats.org/presentationml/2006/main">
  <p:tag name="PA" val="v5.2.4"/>
</p:tagLst>
</file>

<file path=ppt/tags/tag178.xml><?xml version="1.0" encoding="utf-8"?>
<p:tagLst xmlns:a="http://schemas.openxmlformats.org/drawingml/2006/main" xmlns:r="http://schemas.openxmlformats.org/officeDocument/2006/relationships" xmlns:p="http://schemas.openxmlformats.org/presentationml/2006/main">
  <p:tag name="PA" val="v5.2.4"/>
</p:tagLst>
</file>

<file path=ppt/tags/tag179.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80.xml><?xml version="1.0" encoding="utf-8"?>
<p:tagLst xmlns:a="http://schemas.openxmlformats.org/drawingml/2006/main" xmlns:r="http://schemas.openxmlformats.org/officeDocument/2006/relationships" xmlns:p="http://schemas.openxmlformats.org/presentationml/2006/main">
  <p:tag name="PA" val="v5.2.4"/>
</p:tagLst>
</file>

<file path=ppt/tags/tag181.xml><?xml version="1.0" encoding="utf-8"?>
<p:tagLst xmlns:a="http://schemas.openxmlformats.org/drawingml/2006/main" xmlns:r="http://schemas.openxmlformats.org/officeDocument/2006/relationships" xmlns:p="http://schemas.openxmlformats.org/presentationml/2006/main">
  <p:tag name="PA" val="v5.2.4"/>
</p:tagLst>
</file>

<file path=ppt/tags/tag182.xml><?xml version="1.0" encoding="utf-8"?>
<p:tagLst xmlns:a="http://schemas.openxmlformats.org/drawingml/2006/main" xmlns:r="http://schemas.openxmlformats.org/officeDocument/2006/relationships" xmlns:p="http://schemas.openxmlformats.org/presentationml/2006/main">
  <p:tag name="PA" val="v5.2.4"/>
</p:tagLst>
</file>

<file path=ppt/tags/tag183.xml><?xml version="1.0" encoding="utf-8"?>
<p:tagLst xmlns:a="http://schemas.openxmlformats.org/drawingml/2006/main" xmlns:r="http://schemas.openxmlformats.org/officeDocument/2006/relationships" xmlns:p="http://schemas.openxmlformats.org/presentationml/2006/main">
  <p:tag name="PA" val="v5.2.4"/>
</p:tagLst>
</file>

<file path=ppt/tags/tag184.xml><?xml version="1.0" encoding="utf-8"?>
<p:tagLst xmlns:a="http://schemas.openxmlformats.org/drawingml/2006/main" xmlns:r="http://schemas.openxmlformats.org/officeDocument/2006/relationships" xmlns:p="http://schemas.openxmlformats.org/presentationml/2006/main">
  <p:tag name="PA" val="v5.2.4"/>
</p:tagLst>
</file>

<file path=ppt/tags/tag185.xml><?xml version="1.0" encoding="utf-8"?>
<p:tagLst xmlns:a="http://schemas.openxmlformats.org/drawingml/2006/main" xmlns:r="http://schemas.openxmlformats.org/officeDocument/2006/relationships" xmlns:p="http://schemas.openxmlformats.org/presentationml/2006/main">
  <p:tag name="PA" val="v5.2.4"/>
</p:tagLst>
</file>

<file path=ppt/tags/tag186.xml><?xml version="1.0" encoding="utf-8"?>
<p:tagLst xmlns:a="http://schemas.openxmlformats.org/drawingml/2006/main" xmlns:r="http://schemas.openxmlformats.org/officeDocument/2006/relationships" xmlns:p="http://schemas.openxmlformats.org/presentationml/2006/main">
  <p:tag name="PA" val="v5.2.4"/>
</p:tagLst>
</file>

<file path=ppt/tags/tag187.xml><?xml version="1.0" encoding="utf-8"?>
<p:tagLst xmlns:a="http://schemas.openxmlformats.org/drawingml/2006/main" xmlns:r="http://schemas.openxmlformats.org/officeDocument/2006/relationships" xmlns:p="http://schemas.openxmlformats.org/presentationml/2006/main">
  <p:tag name="PA" val="v5.2.4"/>
</p:tagLst>
</file>

<file path=ppt/tags/tag188.xml><?xml version="1.0" encoding="utf-8"?>
<p:tagLst xmlns:a="http://schemas.openxmlformats.org/drawingml/2006/main" xmlns:r="http://schemas.openxmlformats.org/officeDocument/2006/relationships" xmlns:p="http://schemas.openxmlformats.org/presentationml/2006/main">
  <p:tag name="PA" val="v5.2.4"/>
</p:tagLst>
</file>

<file path=ppt/tags/tag189.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190.xml><?xml version="1.0" encoding="utf-8"?>
<p:tagLst xmlns:a="http://schemas.openxmlformats.org/drawingml/2006/main" xmlns:r="http://schemas.openxmlformats.org/officeDocument/2006/relationships" xmlns:p="http://schemas.openxmlformats.org/presentationml/2006/main">
  <p:tag name="PA" val="v5.2.4"/>
</p:tagLst>
</file>

<file path=ppt/tags/tag191.xml><?xml version="1.0" encoding="utf-8"?>
<p:tagLst xmlns:a="http://schemas.openxmlformats.org/drawingml/2006/main" xmlns:r="http://schemas.openxmlformats.org/officeDocument/2006/relationships" xmlns:p="http://schemas.openxmlformats.org/presentationml/2006/main">
  <p:tag name="PA" val="v5.2.4"/>
</p:tagLst>
</file>

<file path=ppt/tags/tag192.xml><?xml version="1.0" encoding="utf-8"?>
<p:tagLst xmlns:a="http://schemas.openxmlformats.org/drawingml/2006/main" xmlns:r="http://schemas.openxmlformats.org/officeDocument/2006/relationships" xmlns:p="http://schemas.openxmlformats.org/presentationml/2006/main">
  <p:tag name="PA" val="v5.2.4"/>
</p:tagLst>
</file>

<file path=ppt/tags/tag193.xml><?xml version="1.0" encoding="utf-8"?>
<p:tagLst xmlns:a="http://schemas.openxmlformats.org/drawingml/2006/main" xmlns:r="http://schemas.openxmlformats.org/officeDocument/2006/relationships" xmlns:p="http://schemas.openxmlformats.org/presentationml/2006/main">
  <p:tag name="PA" val="v5.2.4"/>
</p:tagLst>
</file>

<file path=ppt/tags/tag194.xml><?xml version="1.0" encoding="utf-8"?>
<p:tagLst xmlns:a="http://schemas.openxmlformats.org/drawingml/2006/main" xmlns:r="http://schemas.openxmlformats.org/officeDocument/2006/relationships" xmlns:p="http://schemas.openxmlformats.org/presentationml/2006/main">
  <p:tag name="PA" val="v5.2.4"/>
</p:tagLst>
</file>

<file path=ppt/tags/tag195.xml><?xml version="1.0" encoding="utf-8"?>
<p:tagLst xmlns:a="http://schemas.openxmlformats.org/drawingml/2006/main" xmlns:r="http://schemas.openxmlformats.org/officeDocument/2006/relationships" xmlns:p="http://schemas.openxmlformats.org/presentationml/2006/main">
  <p:tag name="PA" val="v5.2.4"/>
</p:tagLst>
</file>

<file path=ppt/tags/tag196.xml><?xml version="1.0" encoding="utf-8"?>
<p:tagLst xmlns:a="http://schemas.openxmlformats.org/drawingml/2006/main" xmlns:r="http://schemas.openxmlformats.org/officeDocument/2006/relationships" xmlns:p="http://schemas.openxmlformats.org/presentationml/2006/main">
  <p:tag name="PA" val="v5.2.4"/>
</p:tagLst>
</file>

<file path=ppt/tags/tag197.xml><?xml version="1.0" encoding="utf-8"?>
<p:tagLst xmlns:a="http://schemas.openxmlformats.org/drawingml/2006/main" xmlns:r="http://schemas.openxmlformats.org/officeDocument/2006/relationships" xmlns:p="http://schemas.openxmlformats.org/presentationml/2006/main">
  <p:tag name="PA" val="v5.2.4"/>
</p:tagLst>
</file>

<file path=ppt/tags/tag198.xml><?xml version="1.0" encoding="utf-8"?>
<p:tagLst xmlns:a="http://schemas.openxmlformats.org/drawingml/2006/main" xmlns:r="http://schemas.openxmlformats.org/officeDocument/2006/relationships" xmlns:p="http://schemas.openxmlformats.org/presentationml/2006/main">
  <p:tag name="PA" val="v5.2.4"/>
</p:tagLst>
</file>

<file path=ppt/tags/tag19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00.xml><?xml version="1.0" encoding="utf-8"?>
<p:tagLst xmlns:a="http://schemas.openxmlformats.org/drawingml/2006/main" xmlns:r="http://schemas.openxmlformats.org/officeDocument/2006/relationships" xmlns:p="http://schemas.openxmlformats.org/presentationml/2006/main">
  <p:tag name="PA" val="v5.2.4"/>
</p:tagLst>
</file>

<file path=ppt/tags/tag201.xml><?xml version="1.0" encoding="utf-8"?>
<p:tagLst xmlns:a="http://schemas.openxmlformats.org/drawingml/2006/main" xmlns:r="http://schemas.openxmlformats.org/officeDocument/2006/relationships" xmlns:p="http://schemas.openxmlformats.org/presentationml/2006/main">
  <p:tag name="PA" val="v5.2.4"/>
</p:tagLst>
</file>

<file path=ppt/tags/tag202.xml><?xml version="1.0" encoding="utf-8"?>
<p:tagLst xmlns:a="http://schemas.openxmlformats.org/drawingml/2006/main" xmlns:r="http://schemas.openxmlformats.org/officeDocument/2006/relationships" xmlns:p="http://schemas.openxmlformats.org/presentationml/2006/main">
  <p:tag name="PA" val="v5.2.4"/>
</p:tagLst>
</file>

<file path=ppt/tags/tag203.xml><?xml version="1.0" encoding="utf-8"?>
<p:tagLst xmlns:a="http://schemas.openxmlformats.org/drawingml/2006/main" xmlns:r="http://schemas.openxmlformats.org/officeDocument/2006/relationships" xmlns:p="http://schemas.openxmlformats.org/presentationml/2006/main">
  <p:tag name="PA" val="v5.2.4"/>
</p:tagLst>
</file>

<file path=ppt/tags/tag204.xml><?xml version="1.0" encoding="utf-8"?>
<p:tagLst xmlns:a="http://schemas.openxmlformats.org/drawingml/2006/main" xmlns:r="http://schemas.openxmlformats.org/officeDocument/2006/relationships" xmlns:p="http://schemas.openxmlformats.org/presentationml/2006/main">
  <p:tag name="PA" val="v5.2.4"/>
</p:tagLst>
</file>

<file path=ppt/tags/tag205.xml><?xml version="1.0" encoding="utf-8"?>
<p:tagLst xmlns:a="http://schemas.openxmlformats.org/drawingml/2006/main" xmlns:r="http://schemas.openxmlformats.org/officeDocument/2006/relationships" xmlns:p="http://schemas.openxmlformats.org/presentationml/2006/main">
  <p:tag name="PA" val="v5.2.4"/>
</p:tagLst>
</file>

<file path=ppt/tags/tag206.xml><?xml version="1.0" encoding="utf-8"?>
<p:tagLst xmlns:a="http://schemas.openxmlformats.org/drawingml/2006/main" xmlns:r="http://schemas.openxmlformats.org/officeDocument/2006/relationships" xmlns:p="http://schemas.openxmlformats.org/presentationml/2006/main">
  <p:tag name="PA" val="v5.2.4"/>
</p:tagLst>
</file>

<file path=ppt/tags/tag207.xml><?xml version="1.0" encoding="utf-8"?>
<p:tagLst xmlns:a="http://schemas.openxmlformats.org/drawingml/2006/main" xmlns:r="http://schemas.openxmlformats.org/officeDocument/2006/relationships" xmlns:p="http://schemas.openxmlformats.org/presentationml/2006/main">
  <p:tag name="PA" val="v5.2.4"/>
</p:tagLst>
</file>

<file path=ppt/tags/tag208.xml><?xml version="1.0" encoding="utf-8"?>
<p:tagLst xmlns:a="http://schemas.openxmlformats.org/drawingml/2006/main" xmlns:r="http://schemas.openxmlformats.org/officeDocument/2006/relationships" xmlns:p="http://schemas.openxmlformats.org/presentationml/2006/main">
  <p:tag name="PA" val="v5.2.4"/>
</p:tagLst>
</file>

<file path=ppt/tags/tag209.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10.xml><?xml version="1.0" encoding="utf-8"?>
<p:tagLst xmlns:a="http://schemas.openxmlformats.org/drawingml/2006/main" xmlns:r="http://schemas.openxmlformats.org/officeDocument/2006/relationships" xmlns:p="http://schemas.openxmlformats.org/presentationml/2006/main">
  <p:tag name="PA" val="v5.2.4"/>
</p:tagLst>
</file>

<file path=ppt/tags/tag211.xml><?xml version="1.0" encoding="utf-8"?>
<p:tagLst xmlns:a="http://schemas.openxmlformats.org/drawingml/2006/main" xmlns:r="http://schemas.openxmlformats.org/officeDocument/2006/relationships" xmlns:p="http://schemas.openxmlformats.org/presentationml/2006/main">
  <p:tag name="PA" val="v5.2.4"/>
</p:tagLst>
</file>

<file path=ppt/tags/tag212.xml><?xml version="1.0" encoding="utf-8"?>
<p:tagLst xmlns:a="http://schemas.openxmlformats.org/drawingml/2006/main" xmlns:r="http://schemas.openxmlformats.org/officeDocument/2006/relationships" xmlns:p="http://schemas.openxmlformats.org/presentationml/2006/main">
  <p:tag name="PA" val="v5.2.4"/>
</p:tagLst>
</file>

<file path=ppt/tags/tag213.xml><?xml version="1.0" encoding="utf-8"?>
<p:tagLst xmlns:a="http://schemas.openxmlformats.org/drawingml/2006/main" xmlns:r="http://schemas.openxmlformats.org/officeDocument/2006/relationships" xmlns:p="http://schemas.openxmlformats.org/presentationml/2006/main">
  <p:tag name="PA" val="v5.2.4"/>
</p:tagLst>
</file>

<file path=ppt/tags/tag214.xml><?xml version="1.0" encoding="utf-8"?>
<p:tagLst xmlns:a="http://schemas.openxmlformats.org/drawingml/2006/main" xmlns:r="http://schemas.openxmlformats.org/officeDocument/2006/relationships" xmlns:p="http://schemas.openxmlformats.org/presentationml/2006/main">
  <p:tag name="PA" val="v5.2.4"/>
</p:tagLst>
</file>

<file path=ppt/tags/tag215.xml><?xml version="1.0" encoding="utf-8"?>
<p:tagLst xmlns:a="http://schemas.openxmlformats.org/drawingml/2006/main" xmlns:r="http://schemas.openxmlformats.org/officeDocument/2006/relationships" xmlns:p="http://schemas.openxmlformats.org/presentationml/2006/main">
  <p:tag name="PA" val="v5.2.4"/>
</p:tagLst>
</file>

<file path=ppt/tags/tag216.xml><?xml version="1.0" encoding="utf-8"?>
<p:tagLst xmlns:a="http://schemas.openxmlformats.org/drawingml/2006/main" xmlns:r="http://schemas.openxmlformats.org/officeDocument/2006/relationships" xmlns:p="http://schemas.openxmlformats.org/presentationml/2006/main">
  <p:tag name="PA" val="v5.2.4"/>
</p:tagLst>
</file>

<file path=ppt/tags/tag217.xml><?xml version="1.0" encoding="utf-8"?>
<p:tagLst xmlns:a="http://schemas.openxmlformats.org/drawingml/2006/main" xmlns:r="http://schemas.openxmlformats.org/officeDocument/2006/relationships" xmlns:p="http://schemas.openxmlformats.org/presentationml/2006/main">
  <p:tag name="PA" val="v5.2.4"/>
</p:tagLst>
</file>

<file path=ppt/tags/tag218.xml><?xml version="1.0" encoding="utf-8"?>
<p:tagLst xmlns:a="http://schemas.openxmlformats.org/drawingml/2006/main" xmlns:r="http://schemas.openxmlformats.org/officeDocument/2006/relationships" xmlns:p="http://schemas.openxmlformats.org/presentationml/2006/main">
  <p:tag name="PA" val="v5.2.4"/>
</p:tagLst>
</file>

<file path=ppt/tags/tag219.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20.xml><?xml version="1.0" encoding="utf-8"?>
<p:tagLst xmlns:a="http://schemas.openxmlformats.org/drawingml/2006/main" xmlns:r="http://schemas.openxmlformats.org/officeDocument/2006/relationships" xmlns:p="http://schemas.openxmlformats.org/presentationml/2006/main">
  <p:tag name="PA" val="v5.2.4"/>
</p:tagLst>
</file>

<file path=ppt/tags/tag221.xml><?xml version="1.0" encoding="utf-8"?>
<p:tagLst xmlns:a="http://schemas.openxmlformats.org/drawingml/2006/main" xmlns:r="http://schemas.openxmlformats.org/officeDocument/2006/relationships" xmlns:p="http://schemas.openxmlformats.org/presentationml/2006/main">
  <p:tag name="PA" val="v5.2.4"/>
</p:tagLst>
</file>

<file path=ppt/tags/tag222.xml><?xml version="1.0" encoding="utf-8"?>
<p:tagLst xmlns:a="http://schemas.openxmlformats.org/drawingml/2006/main" xmlns:r="http://schemas.openxmlformats.org/officeDocument/2006/relationships" xmlns:p="http://schemas.openxmlformats.org/presentationml/2006/main">
  <p:tag name="PA" val="v5.2.4"/>
</p:tagLst>
</file>

<file path=ppt/tags/tag223.xml><?xml version="1.0" encoding="utf-8"?>
<p:tagLst xmlns:a="http://schemas.openxmlformats.org/drawingml/2006/main" xmlns:r="http://schemas.openxmlformats.org/officeDocument/2006/relationships" xmlns:p="http://schemas.openxmlformats.org/presentationml/2006/main">
  <p:tag name="PA" val="v5.2.4"/>
</p:tagLst>
</file>

<file path=ppt/tags/tag224.xml><?xml version="1.0" encoding="utf-8"?>
<p:tagLst xmlns:a="http://schemas.openxmlformats.org/drawingml/2006/main" xmlns:r="http://schemas.openxmlformats.org/officeDocument/2006/relationships" xmlns:p="http://schemas.openxmlformats.org/presentationml/2006/main">
  <p:tag name="PA" val="v5.2.4"/>
</p:tagLst>
</file>

<file path=ppt/tags/tag225.xml><?xml version="1.0" encoding="utf-8"?>
<p:tagLst xmlns:a="http://schemas.openxmlformats.org/drawingml/2006/main" xmlns:r="http://schemas.openxmlformats.org/officeDocument/2006/relationships" xmlns:p="http://schemas.openxmlformats.org/presentationml/2006/main">
  <p:tag name="PA" val="v5.2.4"/>
</p:tagLst>
</file>

<file path=ppt/tags/tag226.xml><?xml version="1.0" encoding="utf-8"?>
<p:tagLst xmlns:a="http://schemas.openxmlformats.org/drawingml/2006/main" xmlns:r="http://schemas.openxmlformats.org/officeDocument/2006/relationships" xmlns:p="http://schemas.openxmlformats.org/presentationml/2006/main">
  <p:tag name="PA" val="v5.2.4"/>
</p:tagLst>
</file>

<file path=ppt/tags/tag227.xml><?xml version="1.0" encoding="utf-8"?>
<p:tagLst xmlns:a="http://schemas.openxmlformats.org/drawingml/2006/main" xmlns:r="http://schemas.openxmlformats.org/officeDocument/2006/relationships" xmlns:p="http://schemas.openxmlformats.org/presentationml/2006/main">
  <p:tag name="PA" val="v5.2.4"/>
</p:tagLst>
</file>

<file path=ppt/tags/tag228.xml><?xml version="1.0" encoding="utf-8"?>
<p:tagLst xmlns:a="http://schemas.openxmlformats.org/drawingml/2006/main" xmlns:r="http://schemas.openxmlformats.org/officeDocument/2006/relationships" xmlns:p="http://schemas.openxmlformats.org/presentationml/2006/main">
  <p:tag name="PA" val="v5.2.4"/>
</p:tagLst>
</file>

<file path=ppt/tags/tag229.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30.xml><?xml version="1.0" encoding="utf-8"?>
<p:tagLst xmlns:a="http://schemas.openxmlformats.org/drawingml/2006/main" xmlns:r="http://schemas.openxmlformats.org/officeDocument/2006/relationships" xmlns:p="http://schemas.openxmlformats.org/presentationml/2006/main">
  <p:tag name="PA" val="v5.2.4"/>
</p:tagLst>
</file>

<file path=ppt/tags/tag231.xml><?xml version="1.0" encoding="utf-8"?>
<p:tagLst xmlns:a="http://schemas.openxmlformats.org/drawingml/2006/main" xmlns:r="http://schemas.openxmlformats.org/officeDocument/2006/relationships" xmlns:p="http://schemas.openxmlformats.org/presentationml/2006/main">
  <p:tag name="PA" val="v5.2.4"/>
</p:tagLst>
</file>

<file path=ppt/tags/tag232.xml><?xml version="1.0" encoding="utf-8"?>
<p:tagLst xmlns:a="http://schemas.openxmlformats.org/drawingml/2006/main" xmlns:r="http://schemas.openxmlformats.org/officeDocument/2006/relationships" xmlns:p="http://schemas.openxmlformats.org/presentationml/2006/main">
  <p:tag name="PA" val="v5.2.4"/>
</p:tagLst>
</file>

<file path=ppt/tags/tag233.xml><?xml version="1.0" encoding="utf-8"?>
<p:tagLst xmlns:a="http://schemas.openxmlformats.org/drawingml/2006/main" xmlns:r="http://schemas.openxmlformats.org/officeDocument/2006/relationships" xmlns:p="http://schemas.openxmlformats.org/presentationml/2006/main">
  <p:tag name="PA" val="v5.2.4"/>
</p:tagLst>
</file>

<file path=ppt/tags/tag234.xml><?xml version="1.0" encoding="utf-8"?>
<p:tagLst xmlns:a="http://schemas.openxmlformats.org/drawingml/2006/main" xmlns:r="http://schemas.openxmlformats.org/officeDocument/2006/relationships" xmlns:p="http://schemas.openxmlformats.org/presentationml/2006/main">
  <p:tag name="PA" val="v5.2.4"/>
</p:tagLst>
</file>

<file path=ppt/tags/tag235.xml><?xml version="1.0" encoding="utf-8"?>
<p:tagLst xmlns:a="http://schemas.openxmlformats.org/drawingml/2006/main" xmlns:r="http://schemas.openxmlformats.org/officeDocument/2006/relationships" xmlns:p="http://schemas.openxmlformats.org/presentationml/2006/main">
  <p:tag name="PA" val="v5.2.4"/>
</p:tagLst>
</file>

<file path=ppt/tags/tag236.xml><?xml version="1.0" encoding="utf-8"?>
<p:tagLst xmlns:a="http://schemas.openxmlformats.org/drawingml/2006/main" xmlns:r="http://schemas.openxmlformats.org/officeDocument/2006/relationships" xmlns:p="http://schemas.openxmlformats.org/presentationml/2006/main">
  <p:tag name="PA" val="v5.2.4"/>
</p:tagLst>
</file>

<file path=ppt/tags/tag237.xml><?xml version="1.0" encoding="utf-8"?>
<p:tagLst xmlns:a="http://schemas.openxmlformats.org/drawingml/2006/main" xmlns:r="http://schemas.openxmlformats.org/officeDocument/2006/relationships" xmlns:p="http://schemas.openxmlformats.org/presentationml/2006/main">
  <p:tag name="PA" val="v5.2.4"/>
</p:tagLst>
</file>

<file path=ppt/tags/tag238.xml><?xml version="1.0" encoding="utf-8"?>
<p:tagLst xmlns:a="http://schemas.openxmlformats.org/drawingml/2006/main" xmlns:r="http://schemas.openxmlformats.org/officeDocument/2006/relationships" xmlns:p="http://schemas.openxmlformats.org/presentationml/2006/main">
  <p:tag name="PA" val="v5.2.4"/>
</p:tagLst>
</file>

<file path=ppt/tags/tag239.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40.xml><?xml version="1.0" encoding="utf-8"?>
<p:tagLst xmlns:a="http://schemas.openxmlformats.org/drawingml/2006/main" xmlns:r="http://schemas.openxmlformats.org/officeDocument/2006/relationships" xmlns:p="http://schemas.openxmlformats.org/presentationml/2006/main">
  <p:tag name="PA" val="v5.2.4"/>
</p:tagLst>
</file>

<file path=ppt/tags/tag241.xml><?xml version="1.0" encoding="utf-8"?>
<p:tagLst xmlns:a="http://schemas.openxmlformats.org/drawingml/2006/main" xmlns:r="http://schemas.openxmlformats.org/officeDocument/2006/relationships" xmlns:p="http://schemas.openxmlformats.org/presentationml/2006/main">
  <p:tag name="PA" val="v5.2.4"/>
</p:tagLst>
</file>

<file path=ppt/tags/tag242.xml><?xml version="1.0" encoding="utf-8"?>
<p:tagLst xmlns:a="http://schemas.openxmlformats.org/drawingml/2006/main" xmlns:r="http://schemas.openxmlformats.org/officeDocument/2006/relationships" xmlns:p="http://schemas.openxmlformats.org/presentationml/2006/main">
  <p:tag name="PA" val="v5.2.4"/>
</p:tagLst>
</file>

<file path=ppt/tags/tag243.xml><?xml version="1.0" encoding="utf-8"?>
<p:tagLst xmlns:a="http://schemas.openxmlformats.org/drawingml/2006/main" xmlns:r="http://schemas.openxmlformats.org/officeDocument/2006/relationships" xmlns:p="http://schemas.openxmlformats.org/presentationml/2006/main">
  <p:tag name="PA" val="v5.2.4"/>
</p:tagLst>
</file>

<file path=ppt/tags/tag244.xml><?xml version="1.0" encoding="utf-8"?>
<p:tagLst xmlns:a="http://schemas.openxmlformats.org/drawingml/2006/main" xmlns:r="http://schemas.openxmlformats.org/officeDocument/2006/relationships" xmlns:p="http://schemas.openxmlformats.org/presentationml/2006/main">
  <p:tag name="PA" val="v5.2.4"/>
</p:tagLst>
</file>

<file path=ppt/tags/tag245.xml><?xml version="1.0" encoding="utf-8"?>
<p:tagLst xmlns:a="http://schemas.openxmlformats.org/drawingml/2006/main" xmlns:r="http://schemas.openxmlformats.org/officeDocument/2006/relationships" xmlns:p="http://schemas.openxmlformats.org/presentationml/2006/main">
  <p:tag name="PA" val="v5.2.4"/>
</p:tagLst>
</file>

<file path=ppt/tags/tag246.xml><?xml version="1.0" encoding="utf-8"?>
<p:tagLst xmlns:a="http://schemas.openxmlformats.org/drawingml/2006/main" xmlns:r="http://schemas.openxmlformats.org/officeDocument/2006/relationships" xmlns:p="http://schemas.openxmlformats.org/presentationml/2006/main">
  <p:tag name="PA" val="v5.2.4"/>
</p:tagLst>
</file>

<file path=ppt/tags/tag247.xml><?xml version="1.0" encoding="utf-8"?>
<p:tagLst xmlns:a="http://schemas.openxmlformats.org/drawingml/2006/main" xmlns:r="http://schemas.openxmlformats.org/officeDocument/2006/relationships" xmlns:p="http://schemas.openxmlformats.org/presentationml/2006/main">
  <p:tag name="PA" val="v5.2.4"/>
</p:tagLst>
</file>

<file path=ppt/tags/tag248.xml><?xml version="1.0" encoding="utf-8"?>
<p:tagLst xmlns:a="http://schemas.openxmlformats.org/drawingml/2006/main" xmlns:r="http://schemas.openxmlformats.org/officeDocument/2006/relationships" xmlns:p="http://schemas.openxmlformats.org/presentationml/2006/main">
  <p:tag name="PA" val="v5.2.4"/>
</p:tagLst>
</file>

<file path=ppt/tags/tag249.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50.xml><?xml version="1.0" encoding="utf-8"?>
<p:tagLst xmlns:a="http://schemas.openxmlformats.org/drawingml/2006/main" xmlns:r="http://schemas.openxmlformats.org/officeDocument/2006/relationships" xmlns:p="http://schemas.openxmlformats.org/presentationml/2006/main">
  <p:tag name="PA" val="v5.2.4"/>
</p:tagLst>
</file>

<file path=ppt/tags/tag251.xml><?xml version="1.0" encoding="utf-8"?>
<p:tagLst xmlns:a="http://schemas.openxmlformats.org/drawingml/2006/main" xmlns:r="http://schemas.openxmlformats.org/officeDocument/2006/relationships" xmlns:p="http://schemas.openxmlformats.org/presentationml/2006/main">
  <p:tag name="PA" val="v5.2.4"/>
</p:tagLst>
</file>

<file path=ppt/tags/tag252.xml><?xml version="1.0" encoding="utf-8"?>
<p:tagLst xmlns:a="http://schemas.openxmlformats.org/drawingml/2006/main" xmlns:r="http://schemas.openxmlformats.org/officeDocument/2006/relationships" xmlns:p="http://schemas.openxmlformats.org/presentationml/2006/main">
  <p:tag name="PA" val="v5.2.4"/>
</p:tagLst>
</file>

<file path=ppt/tags/tag253.xml><?xml version="1.0" encoding="utf-8"?>
<p:tagLst xmlns:a="http://schemas.openxmlformats.org/drawingml/2006/main" xmlns:r="http://schemas.openxmlformats.org/officeDocument/2006/relationships" xmlns:p="http://schemas.openxmlformats.org/presentationml/2006/main">
  <p:tag name="PA" val="v5.2.4"/>
</p:tagLst>
</file>

<file path=ppt/tags/tag254.xml><?xml version="1.0" encoding="utf-8"?>
<p:tagLst xmlns:a="http://schemas.openxmlformats.org/drawingml/2006/main" xmlns:r="http://schemas.openxmlformats.org/officeDocument/2006/relationships" xmlns:p="http://schemas.openxmlformats.org/presentationml/2006/main">
  <p:tag name="PA" val="v5.2.4"/>
</p:tagLst>
</file>

<file path=ppt/tags/tag255.xml><?xml version="1.0" encoding="utf-8"?>
<p:tagLst xmlns:a="http://schemas.openxmlformats.org/drawingml/2006/main" xmlns:r="http://schemas.openxmlformats.org/officeDocument/2006/relationships" xmlns:p="http://schemas.openxmlformats.org/presentationml/2006/main">
  <p:tag name="PA" val="v5.2.4"/>
</p:tagLst>
</file>

<file path=ppt/tags/tag256.xml><?xml version="1.0" encoding="utf-8"?>
<p:tagLst xmlns:a="http://schemas.openxmlformats.org/drawingml/2006/main" xmlns:r="http://schemas.openxmlformats.org/officeDocument/2006/relationships" xmlns:p="http://schemas.openxmlformats.org/presentationml/2006/main">
  <p:tag name="PA" val="v5.2.4"/>
</p:tagLst>
</file>

<file path=ppt/tags/tag257.xml><?xml version="1.0" encoding="utf-8"?>
<p:tagLst xmlns:a="http://schemas.openxmlformats.org/drawingml/2006/main" xmlns:r="http://schemas.openxmlformats.org/officeDocument/2006/relationships" xmlns:p="http://schemas.openxmlformats.org/presentationml/2006/main">
  <p:tag name="PA" val="v5.2.4"/>
</p:tagLst>
</file>

<file path=ppt/tags/tag258.xml><?xml version="1.0" encoding="utf-8"?>
<p:tagLst xmlns:a="http://schemas.openxmlformats.org/drawingml/2006/main" xmlns:r="http://schemas.openxmlformats.org/officeDocument/2006/relationships" xmlns:p="http://schemas.openxmlformats.org/presentationml/2006/main">
  <p:tag name="PA" val="v5.2.4"/>
</p:tagLst>
</file>

<file path=ppt/tags/tag259.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60.xml><?xml version="1.0" encoding="utf-8"?>
<p:tagLst xmlns:a="http://schemas.openxmlformats.org/drawingml/2006/main" xmlns:r="http://schemas.openxmlformats.org/officeDocument/2006/relationships" xmlns:p="http://schemas.openxmlformats.org/presentationml/2006/main">
  <p:tag name="PA" val="v5.2.4"/>
</p:tagLst>
</file>

<file path=ppt/tags/tag261.xml><?xml version="1.0" encoding="utf-8"?>
<p:tagLst xmlns:a="http://schemas.openxmlformats.org/drawingml/2006/main" xmlns:r="http://schemas.openxmlformats.org/officeDocument/2006/relationships" xmlns:p="http://schemas.openxmlformats.org/presentationml/2006/main">
  <p:tag name="PA" val="v5.2.4"/>
</p:tagLst>
</file>

<file path=ppt/tags/tag262.xml><?xml version="1.0" encoding="utf-8"?>
<p:tagLst xmlns:a="http://schemas.openxmlformats.org/drawingml/2006/main" xmlns:r="http://schemas.openxmlformats.org/officeDocument/2006/relationships" xmlns:p="http://schemas.openxmlformats.org/presentationml/2006/main">
  <p:tag name="PA" val="v5.2.4"/>
</p:tagLst>
</file>

<file path=ppt/tags/tag263.xml><?xml version="1.0" encoding="utf-8"?>
<p:tagLst xmlns:a="http://schemas.openxmlformats.org/drawingml/2006/main" xmlns:r="http://schemas.openxmlformats.org/officeDocument/2006/relationships" xmlns:p="http://schemas.openxmlformats.org/presentationml/2006/main">
  <p:tag name="PA" val="v5.2.4"/>
</p:tagLst>
</file>

<file path=ppt/tags/tag264.xml><?xml version="1.0" encoding="utf-8"?>
<p:tagLst xmlns:a="http://schemas.openxmlformats.org/drawingml/2006/main" xmlns:r="http://schemas.openxmlformats.org/officeDocument/2006/relationships" xmlns:p="http://schemas.openxmlformats.org/presentationml/2006/main">
  <p:tag name="PA" val="v5.2.4"/>
</p:tagLst>
</file>

<file path=ppt/tags/tag265.xml><?xml version="1.0" encoding="utf-8"?>
<p:tagLst xmlns:a="http://schemas.openxmlformats.org/drawingml/2006/main" xmlns:r="http://schemas.openxmlformats.org/officeDocument/2006/relationships" xmlns:p="http://schemas.openxmlformats.org/presentationml/2006/main">
  <p:tag name="PA" val="v5.2.4"/>
</p:tagLst>
</file>

<file path=ppt/tags/tag266.xml><?xml version="1.0" encoding="utf-8"?>
<p:tagLst xmlns:a="http://schemas.openxmlformats.org/drawingml/2006/main" xmlns:r="http://schemas.openxmlformats.org/officeDocument/2006/relationships" xmlns:p="http://schemas.openxmlformats.org/presentationml/2006/main">
  <p:tag name="PA" val="v5.2.4"/>
</p:tagLst>
</file>

<file path=ppt/tags/tag267.xml><?xml version="1.0" encoding="utf-8"?>
<p:tagLst xmlns:a="http://schemas.openxmlformats.org/drawingml/2006/main" xmlns:r="http://schemas.openxmlformats.org/officeDocument/2006/relationships" xmlns:p="http://schemas.openxmlformats.org/presentationml/2006/main">
  <p:tag name="PA" val="v5.2.4"/>
</p:tagLst>
</file>

<file path=ppt/tags/tag268.xml><?xml version="1.0" encoding="utf-8"?>
<p:tagLst xmlns:a="http://schemas.openxmlformats.org/drawingml/2006/main" xmlns:r="http://schemas.openxmlformats.org/officeDocument/2006/relationships" xmlns:p="http://schemas.openxmlformats.org/presentationml/2006/main">
  <p:tag name="PA" val="v5.2.4"/>
</p:tagLst>
</file>

<file path=ppt/tags/tag269.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70.xml><?xml version="1.0" encoding="utf-8"?>
<p:tagLst xmlns:a="http://schemas.openxmlformats.org/drawingml/2006/main" xmlns:r="http://schemas.openxmlformats.org/officeDocument/2006/relationships" xmlns:p="http://schemas.openxmlformats.org/presentationml/2006/main">
  <p:tag name="PA" val="v5.2.4"/>
</p:tagLst>
</file>

<file path=ppt/tags/tag271.xml><?xml version="1.0" encoding="utf-8"?>
<p:tagLst xmlns:a="http://schemas.openxmlformats.org/drawingml/2006/main" xmlns:r="http://schemas.openxmlformats.org/officeDocument/2006/relationships" xmlns:p="http://schemas.openxmlformats.org/presentationml/2006/main">
  <p:tag name="PA" val="v5.2.4"/>
</p:tagLst>
</file>

<file path=ppt/tags/tag272.xml><?xml version="1.0" encoding="utf-8"?>
<p:tagLst xmlns:a="http://schemas.openxmlformats.org/drawingml/2006/main" xmlns:r="http://schemas.openxmlformats.org/officeDocument/2006/relationships" xmlns:p="http://schemas.openxmlformats.org/presentationml/2006/main">
  <p:tag name="PA" val="v5.2.4"/>
</p:tagLst>
</file>

<file path=ppt/tags/tag273.xml><?xml version="1.0" encoding="utf-8"?>
<p:tagLst xmlns:a="http://schemas.openxmlformats.org/drawingml/2006/main" xmlns:r="http://schemas.openxmlformats.org/officeDocument/2006/relationships" xmlns:p="http://schemas.openxmlformats.org/presentationml/2006/main">
  <p:tag name="PA" val="v5.2.4"/>
</p:tagLst>
</file>

<file path=ppt/tags/tag274.xml><?xml version="1.0" encoding="utf-8"?>
<p:tagLst xmlns:a="http://schemas.openxmlformats.org/drawingml/2006/main" xmlns:r="http://schemas.openxmlformats.org/officeDocument/2006/relationships" xmlns:p="http://schemas.openxmlformats.org/presentationml/2006/main">
  <p:tag name="PA" val="v5.2.4"/>
</p:tagLst>
</file>

<file path=ppt/tags/tag275.xml><?xml version="1.0" encoding="utf-8"?>
<p:tagLst xmlns:a="http://schemas.openxmlformats.org/drawingml/2006/main" xmlns:r="http://schemas.openxmlformats.org/officeDocument/2006/relationships" xmlns:p="http://schemas.openxmlformats.org/presentationml/2006/main">
  <p:tag name="PA" val="v5.2.4"/>
</p:tagLst>
</file>

<file path=ppt/tags/tag276.xml><?xml version="1.0" encoding="utf-8"?>
<p:tagLst xmlns:a="http://schemas.openxmlformats.org/drawingml/2006/main" xmlns:r="http://schemas.openxmlformats.org/officeDocument/2006/relationships" xmlns:p="http://schemas.openxmlformats.org/presentationml/2006/main">
  <p:tag name="PA" val="v5.2.4"/>
</p:tagLst>
</file>

<file path=ppt/tags/tag277.xml><?xml version="1.0" encoding="utf-8"?>
<p:tagLst xmlns:a="http://schemas.openxmlformats.org/drawingml/2006/main" xmlns:r="http://schemas.openxmlformats.org/officeDocument/2006/relationships" xmlns:p="http://schemas.openxmlformats.org/presentationml/2006/main">
  <p:tag name="PA" val="v5.2.4"/>
</p:tagLst>
</file>

<file path=ppt/tags/tag278.xml><?xml version="1.0" encoding="utf-8"?>
<p:tagLst xmlns:a="http://schemas.openxmlformats.org/drawingml/2006/main" xmlns:r="http://schemas.openxmlformats.org/officeDocument/2006/relationships" xmlns:p="http://schemas.openxmlformats.org/presentationml/2006/main">
  <p:tag name="PA" val="v5.2.4"/>
</p:tagLst>
</file>

<file path=ppt/tags/tag279.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80.xml><?xml version="1.0" encoding="utf-8"?>
<p:tagLst xmlns:a="http://schemas.openxmlformats.org/drawingml/2006/main" xmlns:r="http://schemas.openxmlformats.org/officeDocument/2006/relationships" xmlns:p="http://schemas.openxmlformats.org/presentationml/2006/main">
  <p:tag name="PA" val="v5.2.4"/>
</p:tagLst>
</file>

<file path=ppt/tags/tag281.xml><?xml version="1.0" encoding="utf-8"?>
<p:tagLst xmlns:a="http://schemas.openxmlformats.org/drawingml/2006/main" xmlns:r="http://schemas.openxmlformats.org/officeDocument/2006/relationships" xmlns:p="http://schemas.openxmlformats.org/presentationml/2006/main">
  <p:tag name="PA" val="v5.2.4"/>
</p:tagLst>
</file>

<file path=ppt/tags/tag282.xml><?xml version="1.0" encoding="utf-8"?>
<p:tagLst xmlns:a="http://schemas.openxmlformats.org/drawingml/2006/main" xmlns:r="http://schemas.openxmlformats.org/officeDocument/2006/relationships" xmlns:p="http://schemas.openxmlformats.org/presentationml/2006/main">
  <p:tag name="PA" val="v5.2.4"/>
</p:tagLst>
</file>

<file path=ppt/tags/tag283.xml><?xml version="1.0" encoding="utf-8"?>
<p:tagLst xmlns:a="http://schemas.openxmlformats.org/drawingml/2006/main" xmlns:r="http://schemas.openxmlformats.org/officeDocument/2006/relationships" xmlns:p="http://schemas.openxmlformats.org/presentationml/2006/main">
  <p:tag name="PA" val="v5.2.4"/>
</p:tagLst>
</file>

<file path=ppt/tags/tag284.xml><?xml version="1.0" encoding="utf-8"?>
<p:tagLst xmlns:a="http://schemas.openxmlformats.org/drawingml/2006/main" xmlns:r="http://schemas.openxmlformats.org/officeDocument/2006/relationships" xmlns:p="http://schemas.openxmlformats.org/presentationml/2006/main">
  <p:tag name="PA" val="v5.2.4"/>
</p:tagLst>
</file>

<file path=ppt/tags/tag285.xml><?xml version="1.0" encoding="utf-8"?>
<p:tagLst xmlns:a="http://schemas.openxmlformats.org/drawingml/2006/main" xmlns:r="http://schemas.openxmlformats.org/officeDocument/2006/relationships" xmlns:p="http://schemas.openxmlformats.org/presentationml/2006/main">
  <p:tag name="PA" val="v5.2.4"/>
</p:tagLst>
</file>

<file path=ppt/tags/tag286.xml><?xml version="1.0" encoding="utf-8"?>
<p:tagLst xmlns:a="http://schemas.openxmlformats.org/drawingml/2006/main" xmlns:r="http://schemas.openxmlformats.org/officeDocument/2006/relationships" xmlns:p="http://schemas.openxmlformats.org/presentationml/2006/main">
  <p:tag name="PA" val="v5.2.4"/>
</p:tagLst>
</file>

<file path=ppt/tags/tag287.xml><?xml version="1.0" encoding="utf-8"?>
<p:tagLst xmlns:a="http://schemas.openxmlformats.org/drawingml/2006/main" xmlns:r="http://schemas.openxmlformats.org/officeDocument/2006/relationships" xmlns:p="http://schemas.openxmlformats.org/presentationml/2006/main">
  <p:tag name="PA" val="v5.2.2"/>
</p:tagLst>
</file>

<file path=ppt/tags/tag288.xml><?xml version="1.0" encoding="utf-8"?>
<p:tagLst xmlns:a="http://schemas.openxmlformats.org/drawingml/2006/main" xmlns:r="http://schemas.openxmlformats.org/officeDocument/2006/relationships" xmlns:p="http://schemas.openxmlformats.org/presentationml/2006/main">
  <p:tag name="PA" val="v5.2.2"/>
</p:tagLst>
</file>

<file path=ppt/tags/tag289.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290.xml><?xml version="1.0" encoding="utf-8"?>
<p:tagLst xmlns:a="http://schemas.openxmlformats.org/drawingml/2006/main" xmlns:r="http://schemas.openxmlformats.org/officeDocument/2006/relationships" xmlns:p="http://schemas.openxmlformats.org/presentationml/2006/main">
  <p:tag name="PA" val="v5.2.2"/>
</p:tagLst>
</file>

<file path=ppt/tags/tag291.xml><?xml version="1.0" encoding="utf-8"?>
<p:tagLst xmlns:a="http://schemas.openxmlformats.org/drawingml/2006/main" xmlns:r="http://schemas.openxmlformats.org/officeDocument/2006/relationships" xmlns:p="http://schemas.openxmlformats.org/presentationml/2006/main">
  <p:tag name="PA" val="v5.2.2"/>
</p:tagLst>
</file>

<file path=ppt/tags/tag292.xml><?xml version="1.0" encoding="utf-8"?>
<p:tagLst xmlns:a="http://schemas.openxmlformats.org/drawingml/2006/main" xmlns:r="http://schemas.openxmlformats.org/officeDocument/2006/relationships" xmlns:p="http://schemas.openxmlformats.org/presentationml/2006/main">
  <p:tag name="PA" val="v5.2.2"/>
</p:tagLst>
</file>

<file path=ppt/tags/tag293.xml><?xml version="1.0" encoding="utf-8"?>
<p:tagLst xmlns:a="http://schemas.openxmlformats.org/drawingml/2006/main" xmlns:r="http://schemas.openxmlformats.org/officeDocument/2006/relationships" xmlns:p="http://schemas.openxmlformats.org/presentationml/2006/main">
  <p:tag name="PA" val="v5.2.2"/>
</p:tagLst>
</file>

<file path=ppt/tags/tag294.xml><?xml version="1.0" encoding="utf-8"?>
<p:tagLst xmlns:a="http://schemas.openxmlformats.org/drawingml/2006/main" xmlns:r="http://schemas.openxmlformats.org/officeDocument/2006/relationships" xmlns:p="http://schemas.openxmlformats.org/presentationml/2006/main">
  <p:tag name="PA" val="v5.2.2"/>
</p:tagLst>
</file>

<file path=ppt/tags/tag295.xml><?xml version="1.0" encoding="utf-8"?>
<p:tagLst xmlns:a="http://schemas.openxmlformats.org/drawingml/2006/main" xmlns:r="http://schemas.openxmlformats.org/officeDocument/2006/relationships" xmlns:p="http://schemas.openxmlformats.org/presentationml/2006/main">
  <p:tag name="PA" val="v5.2.2"/>
</p:tagLst>
</file>

<file path=ppt/tags/tag296.xml><?xml version="1.0" encoding="utf-8"?>
<p:tagLst xmlns:a="http://schemas.openxmlformats.org/drawingml/2006/main" xmlns:r="http://schemas.openxmlformats.org/officeDocument/2006/relationships" xmlns:p="http://schemas.openxmlformats.org/presentationml/2006/main">
  <p:tag name="PA" val="v5.2.2"/>
</p:tagLst>
</file>

<file path=ppt/tags/tag297.xml><?xml version="1.0" encoding="utf-8"?>
<p:tagLst xmlns:a="http://schemas.openxmlformats.org/drawingml/2006/main" xmlns:r="http://schemas.openxmlformats.org/officeDocument/2006/relationships" xmlns:p="http://schemas.openxmlformats.org/presentationml/2006/main">
  <p:tag name="PA" val="v5.2.2"/>
</p:tagLst>
</file>

<file path=ppt/tags/tag298.xml><?xml version="1.0" encoding="utf-8"?>
<p:tagLst xmlns:a="http://schemas.openxmlformats.org/drawingml/2006/main" xmlns:r="http://schemas.openxmlformats.org/officeDocument/2006/relationships" xmlns:p="http://schemas.openxmlformats.org/presentationml/2006/main">
  <p:tag name="PA" val="v5.2.2"/>
</p:tagLst>
</file>

<file path=ppt/tags/tag29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00.xml><?xml version="1.0" encoding="utf-8"?>
<p:tagLst xmlns:a="http://schemas.openxmlformats.org/drawingml/2006/main" xmlns:r="http://schemas.openxmlformats.org/officeDocument/2006/relationships" xmlns:p="http://schemas.openxmlformats.org/presentationml/2006/main">
  <p:tag name="PA" val="v5.2.2"/>
</p:tagLst>
</file>

<file path=ppt/tags/tag301.xml><?xml version="1.0" encoding="utf-8"?>
<p:tagLst xmlns:a="http://schemas.openxmlformats.org/drawingml/2006/main" xmlns:r="http://schemas.openxmlformats.org/officeDocument/2006/relationships" xmlns:p="http://schemas.openxmlformats.org/presentationml/2006/main">
  <p:tag name="PA" val="v5.2.2"/>
</p:tagLst>
</file>

<file path=ppt/tags/tag302.xml><?xml version="1.0" encoding="utf-8"?>
<p:tagLst xmlns:a="http://schemas.openxmlformats.org/drawingml/2006/main" xmlns:r="http://schemas.openxmlformats.org/officeDocument/2006/relationships" xmlns:p="http://schemas.openxmlformats.org/presentationml/2006/main">
  <p:tag name="PA" val="v5.2.2"/>
</p:tagLst>
</file>

<file path=ppt/tags/tag303.xml><?xml version="1.0" encoding="utf-8"?>
<p:tagLst xmlns:a="http://schemas.openxmlformats.org/drawingml/2006/main" xmlns:r="http://schemas.openxmlformats.org/officeDocument/2006/relationships" xmlns:p="http://schemas.openxmlformats.org/presentationml/2006/main">
  <p:tag name="PA" val="v5.2.2"/>
</p:tagLst>
</file>

<file path=ppt/tags/tag304.xml><?xml version="1.0" encoding="utf-8"?>
<p:tagLst xmlns:a="http://schemas.openxmlformats.org/drawingml/2006/main" xmlns:r="http://schemas.openxmlformats.org/officeDocument/2006/relationships" xmlns:p="http://schemas.openxmlformats.org/presentationml/2006/main">
  <p:tag name="PA" val="v5.2.2"/>
</p:tagLst>
</file>

<file path=ppt/tags/tag305.xml><?xml version="1.0" encoding="utf-8"?>
<p:tagLst xmlns:a="http://schemas.openxmlformats.org/drawingml/2006/main" xmlns:r="http://schemas.openxmlformats.org/officeDocument/2006/relationships" xmlns:p="http://schemas.openxmlformats.org/presentationml/2006/main">
  <p:tag name="PA" val="v5.2.2"/>
</p:tagLst>
</file>

<file path=ppt/tags/tag306.xml><?xml version="1.0" encoding="utf-8"?>
<p:tagLst xmlns:a="http://schemas.openxmlformats.org/drawingml/2006/main" xmlns:r="http://schemas.openxmlformats.org/officeDocument/2006/relationships" xmlns:p="http://schemas.openxmlformats.org/presentationml/2006/main">
  <p:tag name="PA" val="v5.2.4"/>
</p:tagLst>
</file>

<file path=ppt/tags/tag307.xml><?xml version="1.0" encoding="utf-8"?>
<p:tagLst xmlns:a="http://schemas.openxmlformats.org/drawingml/2006/main" xmlns:r="http://schemas.openxmlformats.org/officeDocument/2006/relationships" xmlns:p="http://schemas.openxmlformats.org/presentationml/2006/main">
  <p:tag name="PA" val="v5.2.4"/>
</p:tagLst>
</file>

<file path=ppt/tags/tag308.xml><?xml version="1.0" encoding="utf-8"?>
<p:tagLst xmlns:a="http://schemas.openxmlformats.org/drawingml/2006/main" xmlns:r="http://schemas.openxmlformats.org/officeDocument/2006/relationships" xmlns:p="http://schemas.openxmlformats.org/presentationml/2006/main">
  <p:tag name="PA" val="v5.2.2"/>
</p:tagLst>
</file>

<file path=ppt/tags/tag309.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10.xml><?xml version="1.0" encoding="utf-8"?>
<p:tagLst xmlns:a="http://schemas.openxmlformats.org/drawingml/2006/main" xmlns:r="http://schemas.openxmlformats.org/officeDocument/2006/relationships" xmlns:p="http://schemas.openxmlformats.org/presentationml/2006/main">
  <p:tag name="PA" val="v5.2.4"/>
</p:tagLst>
</file>

<file path=ppt/tags/tag311.xml><?xml version="1.0" encoding="utf-8"?>
<p:tagLst xmlns:a="http://schemas.openxmlformats.org/drawingml/2006/main" xmlns:r="http://schemas.openxmlformats.org/officeDocument/2006/relationships" xmlns:p="http://schemas.openxmlformats.org/presentationml/2006/main">
  <p:tag name="PA" val="v5.2.4"/>
</p:tagLst>
</file>

<file path=ppt/tags/tag312.xml><?xml version="1.0" encoding="utf-8"?>
<p:tagLst xmlns:a="http://schemas.openxmlformats.org/drawingml/2006/main" xmlns:r="http://schemas.openxmlformats.org/officeDocument/2006/relationships" xmlns:p="http://schemas.openxmlformats.org/presentationml/2006/main">
  <p:tag name="PA" val="v5.2.4"/>
</p:tagLst>
</file>

<file path=ppt/tags/tag313.xml><?xml version="1.0" encoding="utf-8"?>
<p:tagLst xmlns:a="http://schemas.openxmlformats.org/drawingml/2006/main" xmlns:r="http://schemas.openxmlformats.org/officeDocument/2006/relationships" xmlns:p="http://schemas.openxmlformats.org/presentationml/2006/main">
  <p:tag name="PA" val="v5.2.4"/>
</p:tagLst>
</file>

<file path=ppt/tags/tag314.xml><?xml version="1.0" encoding="utf-8"?>
<p:tagLst xmlns:a="http://schemas.openxmlformats.org/drawingml/2006/main" xmlns:r="http://schemas.openxmlformats.org/officeDocument/2006/relationships" xmlns:p="http://schemas.openxmlformats.org/presentationml/2006/main">
  <p:tag name="PA" val="v5.2.4"/>
</p:tagLst>
</file>

<file path=ppt/tags/tag315.xml><?xml version="1.0" encoding="utf-8"?>
<p:tagLst xmlns:a="http://schemas.openxmlformats.org/drawingml/2006/main" xmlns:r="http://schemas.openxmlformats.org/officeDocument/2006/relationships" xmlns:p="http://schemas.openxmlformats.org/presentationml/2006/main">
  <p:tag name="PA" val="v5.2.4"/>
</p:tagLst>
</file>

<file path=ppt/tags/tag316.xml><?xml version="1.0" encoding="utf-8"?>
<p:tagLst xmlns:a="http://schemas.openxmlformats.org/drawingml/2006/main" xmlns:r="http://schemas.openxmlformats.org/officeDocument/2006/relationships" xmlns:p="http://schemas.openxmlformats.org/presentationml/2006/main">
  <p:tag name="PA" val="v5.2.4"/>
</p:tagLst>
</file>

<file path=ppt/tags/tag317.xml><?xml version="1.0" encoding="utf-8"?>
<p:tagLst xmlns:a="http://schemas.openxmlformats.org/drawingml/2006/main" xmlns:r="http://schemas.openxmlformats.org/officeDocument/2006/relationships" xmlns:p="http://schemas.openxmlformats.org/presentationml/2006/main">
  <p:tag name="PA" val="v5.2.4"/>
</p:tagLst>
</file>

<file path=ppt/tags/tag318.xml><?xml version="1.0" encoding="utf-8"?>
<p:tagLst xmlns:a="http://schemas.openxmlformats.org/drawingml/2006/main" xmlns:r="http://schemas.openxmlformats.org/officeDocument/2006/relationships" xmlns:p="http://schemas.openxmlformats.org/presentationml/2006/main">
  <p:tag name="PA" val="v5.2.4"/>
</p:tagLst>
</file>

<file path=ppt/tags/tag319.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20.xml><?xml version="1.0" encoding="utf-8"?>
<p:tagLst xmlns:a="http://schemas.openxmlformats.org/drawingml/2006/main" xmlns:r="http://schemas.openxmlformats.org/officeDocument/2006/relationships" xmlns:p="http://schemas.openxmlformats.org/presentationml/2006/main">
  <p:tag name="PA" val="v5.2.4"/>
</p:tagLst>
</file>

<file path=ppt/tags/tag321.xml><?xml version="1.0" encoding="utf-8"?>
<p:tagLst xmlns:a="http://schemas.openxmlformats.org/drawingml/2006/main" xmlns:r="http://schemas.openxmlformats.org/officeDocument/2006/relationships" xmlns:p="http://schemas.openxmlformats.org/presentationml/2006/main">
  <p:tag name="PA" val="v5.2.4"/>
</p:tagLst>
</file>

<file path=ppt/tags/tag322.xml><?xml version="1.0" encoding="utf-8"?>
<p:tagLst xmlns:a="http://schemas.openxmlformats.org/drawingml/2006/main" xmlns:r="http://schemas.openxmlformats.org/officeDocument/2006/relationships" xmlns:p="http://schemas.openxmlformats.org/presentationml/2006/main">
  <p:tag name="PA" val="v5.2.4"/>
</p:tagLst>
</file>

<file path=ppt/tags/tag323.xml><?xml version="1.0" encoding="utf-8"?>
<p:tagLst xmlns:a="http://schemas.openxmlformats.org/drawingml/2006/main" xmlns:r="http://schemas.openxmlformats.org/officeDocument/2006/relationships" xmlns:p="http://schemas.openxmlformats.org/presentationml/2006/main">
  <p:tag name="PA" val="v5.2.4"/>
</p:tagLst>
</file>

<file path=ppt/tags/tag324.xml><?xml version="1.0" encoding="utf-8"?>
<p:tagLst xmlns:a="http://schemas.openxmlformats.org/drawingml/2006/main" xmlns:r="http://schemas.openxmlformats.org/officeDocument/2006/relationships" xmlns:p="http://schemas.openxmlformats.org/presentationml/2006/main">
  <p:tag name="PA" val="v5.2.4"/>
</p:tagLst>
</file>

<file path=ppt/tags/tag325.xml><?xml version="1.0" encoding="utf-8"?>
<p:tagLst xmlns:a="http://schemas.openxmlformats.org/drawingml/2006/main" xmlns:r="http://schemas.openxmlformats.org/officeDocument/2006/relationships" xmlns:p="http://schemas.openxmlformats.org/presentationml/2006/main">
  <p:tag name="PA" val="v5.2.4"/>
</p:tagLst>
</file>

<file path=ppt/tags/tag326.xml><?xml version="1.0" encoding="utf-8"?>
<p:tagLst xmlns:a="http://schemas.openxmlformats.org/drawingml/2006/main" xmlns:r="http://schemas.openxmlformats.org/officeDocument/2006/relationships" xmlns:p="http://schemas.openxmlformats.org/presentationml/2006/main">
  <p:tag name="PA" val="v5.2.4"/>
</p:tagLst>
</file>

<file path=ppt/tags/tag327.xml><?xml version="1.0" encoding="utf-8"?>
<p:tagLst xmlns:a="http://schemas.openxmlformats.org/drawingml/2006/main" xmlns:r="http://schemas.openxmlformats.org/officeDocument/2006/relationships" xmlns:p="http://schemas.openxmlformats.org/presentationml/2006/main">
  <p:tag name="PA" val="v5.2.4"/>
</p:tagLst>
</file>

<file path=ppt/tags/tag328.xml><?xml version="1.0" encoding="utf-8"?>
<p:tagLst xmlns:a="http://schemas.openxmlformats.org/drawingml/2006/main" xmlns:r="http://schemas.openxmlformats.org/officeDocument/2006/relationships" xmlns:p="http://schemas.openxmlformats.org/presentationml/2006/main">
  <p:tag name="PA" val="v5.2.4"/>
</p:tagLst>
</file>

<file path=ppt/tags/tag329.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30.xml><?xml version="1.0" encoding="utf-8"?>
<p:tagLst xmlns:a="http://schemas.openxmlformats.org/drawingml/2006/main" xmlns:r="http://schemas.openxmlformats.org/officeDocument/2006/relationships" xmlns:p="http://schemas.openxmlformats.org/presentationml/2006/main">
  <p:tag name="PA" val="v5.2.4"/>
</p:tagLst>
</file>

<file path=ppt/tags/tag331.xml><?xml version="1.0" encoding="utf-8"?>
<p:tagLst xmlns:a="http://schemas.openxmlformats.org/drawingml/2006/main" xmlns:r="http://schemas.openxmlformats.org/officeDocument/2006/relationships" xmlns:p="http://schemas.openxmlformats.org/presentationml/2006/main">
  <p:tag name="PA" val="v5.2.4"/>
</p:tagLst>
</file>

<file path=ppt/tags/tag332.xml><?xml version="1.0" encoding="utf-8"?>
<p:tagLst xmlns:a="http://schemas.openxmlformats.org/drawingml/2006/main" xmlns:r="http://schemas.openxmlformats.org/officeDocument/2006/relationships" xmlns:p="http://schemas.openxmlformats.org/presentationml/2006/main">
  <p:tag name="PA" val="v5.2.4"/>
</p:tagLst>
</file>

<file path=ppt/tags/tag333.xml><?xml version="1.0" encoding="utf-8"?>
<p:tagLst xmlns:a="http://schemas.openxmlformats.org/drawingml/2006/main" xmlns:r="http://schemas.openxmlformats.org/officeDocument/2006/relationships" xmlns:p="http://schemas.openxmlformats.org/presentationml/2006/main">
  <p:tag name="PA" val="v5.2.2"/>
</p:tagLst>
</file>

<file path=ppt/tags/tag334.xml><?xml version="1.0" encoding="utf-8"?>
<p:tagLst xmlns:a="http://schemas.openxmlformats.org/drawingml/2006/main" xmlns:r="http://schemas.openxmlformats.org/officeDocument/2006/relationships" xmlns:p="http://schemas.openxmlformats.org/presentationml/2006/main">
  <p:tag name="PA" val="v5.2.2"/>
</p:tagLst>
</file>

<file path=ppt/tags/tag335.xml><?xml version="1.0" encoding="utf-8"?>
<p:tagLst xmlns:a="http://schemas.openxmlformats.org/drawingml/2006/main" xmlns:r="http://schemas.openxmlformats.org/officeDocument/2006/relationships" xmlns:p="http://schemas.openxmlformats.org/presentationml/2006/main">
  <p:tag name="PA" val="v5.2.2"/>
</p:tagLst>
</file>

<file path=ppt/tags/tag336.xml><?xml version="1.0" encoding="utf-8"?>
<p:tagLst xmlns:a="http://schemas.openxmlformats.org/drawingml/2006/main" xmlns:r="http://schemas.openxmlformats.org/officeDocument/2006/relationships" xmlns:p="http://schemas.openxmlformats.org/presentationml/2006/main">
  <p:tag name="PA" val="v5.2.2"/>
</p:tagLst>
</file>

<file path=ppt/tags/tag337.xml><?xml version="1.0" encoding="utf-8"?>
<p:tagLst xmlns:a="http://schemas.openxmlformats.org/drawingml/2006/main" xmlns:r="http://schemas.openxmlformats.org/officeDocument/2006/relationships" xmlns:p="http://schemas.openxmlformats.org/presentationml/2006/main">
  <p:tag name="PA" val="v5.2.2"/>
</p:tagLst>
</file>

<file path=ppt/tags/tag338.xml><?xml version="1.0" encoding="utf-8"?>
<p:tagLst xmlns:a="http://schemas.openxmlformats.org/drawingml/2006/main" xmlns:r="http://schemas.openxmlformats.org/officeDocument/2006/relationships" xmlns:p="http://schemas.openxmlformats.org/presentationml/2006/main">
  <p:tag name="PA" val="v5.2.2"/>
</p:tagLst>
</file>

<file path=ppt/tags/tag339.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40.xml><?xml version="1.0" encoding="utf-8"?>
<p:tagLst xmlns:a="http://schemas.openxmlformats.org/drawingml/2006/main" xmlns:r="http://schemas.openxmlformats.org/officeDocument/2006/relationships" xmlns:p="http://schemas.openxmlformats.org/presentationml/2006/main">
  <p:tag name="PA" val="v5.2.2"/>
</p:tagLst>
</file>

<file path=ppt/tags/tag341.xml><?xml version="1.0" encoding="utf-8"?>
<p:tagLst xmlns:a="http://schemas.openxmlformats.org/drawingml/2006/main" xmlns:r="http://schemas.openxmlformats.org/officeDocument/2006/relationships" xmlns:p="http://schemas.openxmlformats.org/presentationml/2006/main">
  <p:tag name="PA" val="v5.2.2"/>
</p:tagLst>
</file>

<file path=ppt/tags/tag342.xml><?xml version="1.0" encoding="utf-8"?>
<p:tagLst xmlns:a="http://schemas.openxmlformats.org/drawingml/2006/main" xmlns:r="http://schemas.openxmlformats.org/officeDocument/2006/relationships" xmlns:p="http://schemas.openxmlformats.org/presentationml/2006/main">
  <p:tag name="PA" val="v5.2.2"/>
</p:tagLst>
</file>

<file path=ppt/tags/tag343.xml><?xml version="1.0" encoding="utf-8"?>
<p:tagLst xmlns:a="http://schemas.openxmlformats.org/drawingml/2006/main" xmlns:r="http://schemas.openxmlformats.org/officeDocument/2006/relationships" xmlns:p="http://schemas.openxmlformats.org/presentationml/2006/main">
  <p:tag name="PA" val="v5.2.2"/>
</p:tagLst>
</file>

<file path=ppt/tags/tag344.xml><?xml version="1.0" encoding="utf-8"?>
<p:tagLst xmlns:a="http://schemas.openxmlformats.org/drawingml/2006/main" xmlns:r="http://schemas.openxmlformats.org/officeDocument/2006/relationships" xmlns:p="http://schemas.openxmlformats.org/presentationml/2006/main">
  <p:tag name="PA" val="v5.2.2"/>
</p:tagLst>
</file>

<file path=ppt/tags/tag345.xml><?xml version="1.0" encoding="utf-8"?>
<p:tagLst xmlns:a="http://schemas.openxmlformats.org/drawingml/2006/main" xmlns:r="http://schemas.openxmlformats.org/officeDocument/2006/relationships" xmlns:p="http://schemas.openxmlformats.org/presentationml/2006/main">
  <p:tag name="PA" val="v5.2.2"/>
</p:tagLst>
</file>

<file path=ppt/tags/tag346.xml><?xml version="1.0" encoding="utf-8"?>
<p:tagLst xmlns:a="http://schemas.openxmlformats.org/drawingml/2006/main" xmlns:r="http://schemas.openxmlformats.org/officeDocument/2006/relationships" xmlns:p="http://schemas.openxmlformats.org/presentationml/2006/main">
  <p:tag name="PA" val="v5.2.2"/>
</p:tagLst>
</file>

<file path=ppt/tags/tag347.xml><?xml version="1.0" encoding="utf-8"?>
<p:tagLst xmlns:a="http://schemas.openxmlformats.org/drawingml/2006/main" xmlns:r="http://schemas.openxmlformats.org/officeDocument/2006/relationships" xmlns:p="http://schemas.openxmlformats.org/presentationml/2006/main">
  <p:tag name="PA" val="v5.2.2"/>
</p:tagLst>
</file>

<file path=ppt/tags/tag348.xml><?xml version="1.0" encoding="utf-8"?>
<p:tagLst xmlns:a="http://schemas.openxmlformats.org/drawingml/2006/main" xmlns:r="http://schemas.openxmlformats.org/officeDocument/2006/relationships" xmlns:p="http://schemas.openxmlformats.org/presentationml/2006/main">
  <p:tag name="PA" val="v5.2.2"/>
</p:tagLst>
</file>

<file path=ppt/tags/tag349.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50.xml><?xml version="1.0" encoding="utf-8"?>
<p:tagLst xmlns:a="http://schemas.openxmlformats.org/drawingml/2006/main" xmlns:r="http://schemas.openxmlformats.org/officeDocument/2006/relationships" xmlns:p="http://schemas.openxmlformats.org/presentationml/2006/main">
  <p:tag name="PA" val="v5.2.2"/>
</p:tagLst>
</file>

<file path=ppt/tags/tag351.xml><?xml version="1.0" encoding="utf-8"?>
<p:tagLst xmlns:a="http://schemas.openxmlformats.org/drawingml/2006/main" xmlns:r="http://schemas.openxmlformats.org/officeDocument/2006/relationships" xmlns:p="http://schemas.openxmlformats.org/presentationml/2006/main">
  <p:tag name="PA" val="v5.2.2"/>
</p:tagLst>
</file>

<file path=ppt/tags/tag352.xml><?xml version="1.0" encoding="utf-8"?>
<p:tagLst xmlns:a="http://schemas.openxmlformats.org/drawingml/2006/main" xmlns:r="http://schemas.openxmlformats.org/officeDocument/2006/relationships" xmlns:p="http://schemas.openxmlformats.org/presentationml/2006/main">
  <p:tag name="PA" val="v5.2.2"/>
</p:tagLst>
</file>

<file path=ppt/tags/tag353.xml><?xml version="1.0" encoding="utf-8"?>
<p:tagLst xmlns:a="http://schemas.openxmlformats.org/drawingml/2006/main" xmlns:r="http://schemas.openxmlformats.org/officeDocument/2006/relationships" xmlns:p="http://schemas.openxmlformats.org/presentationml/2006/main">
  <p:tag name="PA" val="v5.2.4"/>
</p:tagLst>
</file>

<file path=ppt/tags/tag354.xml><?xml version="1.0" encoding="utf-8"?>
<p:tagLst xmlns:a="http://schemas.openxmlformats.org/drawingml/2006/main" xmlns:r="http://schemas.openxmlformats.org/officeDocument/2006/relationships" xmlns:p="http://schemas.openxmlformats.org/presentationml/2006/main">
  <p:tag name="PA" val="v5.2.4"/>
</p:tagLst>
</file>

<file path=ppt/tags/tag355.xml><?xml version="1.0" encoding="utf-8"?>
<p:tagLst xmlns:a="http://schemas.openxmlformats.org/drawingml/2006/main" xmlns:r="http://schemas.openxmlformats.org/officeDocument/2006/relationships" xmlns:p="http://schemas.openxmlformats.org/presentationml/2006/main">
  <p:tag name="PA" val="v5.2.4"/>
</p:tagLst>
</file>

<file path=ppt/tags/tag356.xml><?xml version="1.0" encoding="utf-8"?>
<p:tagLst xmlns:a="http://schemas.openxmlformats.org/drawingml/2006/main" xmlns:r="http://schemas.openxmlformats.org/officeDocument/2006/relationships" xmlns:p="http://schemas.openxmlformats.org/presentationml/2006/main">
  <p:tag name="PA" val="v5.2.4"/>
</p:tagLst>
</file>

<file path=ppt/tags/tag357.xml><?xml version="1.0" encoding="utf-8"?>
<p:tagLst xmlns:a="http://schemas.openxmlformats.org/drawingml/2006/main" xmlns:r="http://schemas.openxmlformats.org/officeDocument/2006/relationships" xmlns:p="http://schemas.openxmlformats.org/presentationml/2006/main">
  <p:tag name="PA" val="v5.2.4"/>
</p:tagLst>
</file>

<file path=ppt/tags/tag358.xml><?xml version="1.0" encoding="utf-8"?>
<p:tagLst xmlns:a="http://schemas.openxmlformats.org/drawingml/2006/main" xmlns:r="http://schemas.openxmlformats.org/officeDocument/2006/relationships" xmlns:p="http://schemas.openxmlformats.org/presentationml/2006/main">
  <p:tag name="PA" val="v5.2.4"/>
</p:tagLst>
</file>

<file path=ppt/tags/tag359.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60.xml><?xml version="1.0" encoding="utf-8"?>
<p:tagLst xmlns:a="http://schemas.openxmlformats.org/drawingml/2006/main" xmlns:r="http://schemas.openxmlformats.org/officeDocument/2006/relationships" xmlns:p="http://schemas.openxmlformats.org/presentationml/2006/main">
  <p:tag name="PA" val="v5.2.4"/>
</p:tagLst>
</file>

<file path=ppt/tags/tag361.xml><?xml version="1.0" encoding="utf-8"?>
<p:tagLst xmlns:a="http://schemas.openxmlformats.org/drawingml/2006/main" xmlns:r="http://schemas.openxmlformats.org/officeDocument/2006/relationships" xmlns:p="http://schemas.openxmlformats.org/presentationml/2006/main">
  <p:tag name="PA" val="v5.2.4"/>
</p:tagLst>
</file>

<file path=ppt/tags/tag362.xml><?xml version="1.0" encoding="utf-8"?>
<p:tagLst xmlns:a="http://schemas.openxmlformats.org/drawingml/2006/main" xmlns:r="http://schemas.openxmlformats.org/officeDocument/2006/relationships" xmlns:p="http://schemas.openxmlformats.org/presentationml/2006/main">
  <p:tag name="PA" val="v5.2.4"/>
</p:tagLst>
</file>

<file path=ppt/tags/tag363.xml><?xml version="1.0" encoding="utf-8"?>
<p:tagLst xmlns:a="http://schemas.openxmlformats.org/drawingml/2006/main" xmlns:r="http://schemas.openxmlformats.org/officeDocument/2006/relationships" xmlns:p="http://schemas.openxmlformats.org/presentationml/2006/main">
  <p:tag name="PA" val="v5.2.4"/>
</p:tagLst>
</file>

<file path=ppt/tags/tag364.xml><?xml version="1.0" encoding="utf-8"?>
<p:tagLst xmlns:a="http://schemas.openxmlformats.org/drawingml/2006/main" xmlns:r="http://schemas.openxmlformats.org/officeDocument/2006/relationships" xmlns:p="http://schemas.openxmlformats.org/presentationml/2006/main">
  <p:tag name="PA" val="v5.2.4"/>
</p:tagLst>
</file>

<file path=ppt/tags/tag365.xml><?xml version="1.0" encoding="utf-8"?>
<p:tagLst xmlns:a="http://schemas.openxmlformats.org/drawingml/2006/main" xmlns:r="http://schemas.openxmlformats.org/officeDocument/2006/relationships" xmlns:p="http://schemas.openxmlformats.org/presentationml/2006/main">
  <p:tag name="PA" val="v5.2.4"/>
</p:tagLst>
</file>

<file path=ppt/tags/tag366.xml><?xml version="1.0" encoding="utf-8"?>
<p:tagLst xmlns:a="http://schemas.openxmlformats.org/drawingml/2006/main" xmlns:r="http://schemas.openxmlformats.org/officeDocument/2006/relationships" xmlns:p="http://schemas.openxmlformats.org/presentationml/2006/main">
  <p:tag name="PA" val="v5.2.4"/>
</p:tagLst>
</file>

<file path=ppt/tags/tag367.xml><?xml version="1.0" encoding="utf-8"?>
<p:tagLst xmlns:a="http://schemas.openxmlformats.org/drawingml/2006/main" xmlns:r="http://schemas.openxmlformats.org/officeDocument/2006/relationships" xmlns:p="http://schemas.openxmlformats.org/presentationml/2006/main">
  <p:tag name="PA" val="v5.2.4"/>
</p:tagLst>
</file>

<file path=ppt/tags/tag368.xml><?xml version="1.0" encoding="utf-8"?>
<p:tagLst xmlns:a="http://schemas.openxmlformats.org/drawingml/2006/main" xmlns:r="http://schemas.openxmlformats.org/officeDocument/2006/relationships" xmlns:p="http://schemas.openxmlformats.org/presentationml/2006/main">
  <p:tag name="PA" val="v5.2.4"/>
</p:tagLst>
</file>

<file path=ppt/tags/tag369.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70.xml><?xml version="1.0" encoding="utf-8"?>
<p:tagLst xmlns:a="http://schemas.openxmlformats.org/drawingml/2006/main" xmlns:r="http://schemas.openxmlformats.org/officeDocument/2006/relationships" xmlns:p="http://schemas.openxmlformats.org/presentationml/2006/main">
  <p:tag name="PA" val="v5.2.4"/>
</p:tagLst>
</file>

<file path=ppt/tags/tag371.xml><?xml version="1.0" encoding="utf-8"?>
<p:tagLst xmlns:a="http://schemas.openxmlformats.org/drawingml/2006/main" xmlns:r="http://schemas.openxmlformats.org/officeDocument/2006/relationships" xmlns:p="http://schemas.openxmlformats.org/presentationml/2006/main">
  <p:tag name="PA" val="v5.2.4"/>
</p:tagLst>
</file>

<file path=ppt/tags/tag372.xml><?xml version="1.0" encoding="utf-8"?>
<p:tagLst xmlns:a="http://schemas.openxmlformats.org/drawingml/2006/main" xmlns:r="http://schemas.openxmlformats.org/officeDocument/2006/relationships" xmlns:p="http://schemas.openxmlformats.org/presentationml/2006/main">
  <p:tag name="PA" val="v5.2.4"/>
</p:tagLst>
</file>

<file path=ppt/tags/tag373.xml><?xml version="1.0" encoding="utf-8"?>
<p:tagLst xmlns:a="http://schemas.openxmlformats.org/drawingml/2006/main" xmlns:r="http://schemas.openxmlformats.org/officeDocument/2006/relationships" xmlns:p="http://schemas.openxmlformats.org/presentationml/2006/main">
  <p:tag name="PA" val="v5.2.4"/>
</p:tagLst>
</file>

<file path=ppt/tags/tag374.xml><?xml version="1.0" encoding="utf-8"?>
<p:tagLst xmlns:a="http://schemas.openxmlformats.org/drawingml/2006/main" xmlns:r="http://schemas.openxmlformats.org/officeDocument/2006/relationships" xmlns:p="http://schemas.openxmlformats.org/presentationml/2006/main">
  <p:tag name="PA" val="v5.2.4"/>
</p:tagLst>
</file>

<file path=ppt/tags/tag375.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PA" val="v5.2.4"/>
</p:tagLst>
</file>

<file path=ppt/tags/tag63.xml><?xml version="1.0" encoding="utf-8"?>
<p:tagLst xmlns:a="http://schemas.openxmlformats.org/drawingml/2006/main" xmlns:r="http://schemas.openxmlformats.org/officeDocument/2006/relationships" xmlns:p="http://schemas.openxmlformats.org/presentationml/2006/main">
  <p:tag name="PA" val="v5.2.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PA" val="v5.2.4"/>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PA" val="v5.2.4"/>
</p:tagLst>
</file>

<file path=ppt/tags/tag69.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70.xml><?xml version="1.0" encoding="utf-8"?>
<p:tagLst xmlns:a="http://schemas.openxmlformats.org/drawingml/2006/main" xmlns:r="http://schemas.openxmlformats.org/officeDocument/2006/relationships" xmlns:p="http://schemas.openxmlformats.org/presentationml/2006/main">
  <p:tag name="PA" val="v5.2.4"/>
</p:tagLst>
</file>

<file path=ppt/tags/tag71.xml><?xml version="1.0" encoding="utf-8"?>
<p:tagLst xmlns:a="http://schemas.openxmlformats.org/drawingml/2006/main" xmlns:r="http://schemas.openxmlformats.org/officeDocument/2006/relationships" xmlns:p="http://schemas.openxmlformats.org/presentationml/2006/main">
  <p:tag name="PA" val="v5.2.4"/>
</p:tagLst>
</file>

<file path=ppt/tags/tag72.xml><?xml version="1.0" encoding="utf-8"?>
<p:tagLst xmlns:a="http://schemas.openxmlformats.org/drawingml/2006/main" xmlns:r="http://schemas.openxmlformats.org/officeDocument/2006/relationships" xmlns:p="http://schemas.openxmlformats.org/presentationml/2006/main">
  <p:tag name="PA" val="v5.2.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PA" val="v5.2.4"/>
</p:tagLst>
</file>

<file path=ppt/tags/tag76.xml><?xml version="1.0" encoding="utf-8"?>
<p:tagLst xmlns:a="http://schemas.openxmlformats.org/drawingml/2006/main" xmlns:r="http://schemas.openxmlformats.org/officeDocument/2006/relationships" xmlns:p="http://schemas.openxmlformats.org/presentationml/2006/main">
  <p:tag name="PA" val="v5.2.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60.69976377952753,&quot;left&quot;:334.02669291338583,&quot;top&quot;:104.55,&quot;width&quot;:558.2248818897637}"/>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PA" val="v5.2.4"/>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PA" val="v5.2.4"/>
</p:tagLst>
</file>

<file path=ppt/tags/tag95.xml><?xml version="1.0" encoding="utf-8"?>
<p:tagLst xmlns:a="http://schemas.openxmlformats.org/drawingml/2006/main" xmlns:r="http://schemas.openxmlformats.org/officeDocument/2006/relationships" xmlns:p="http://schemas.openxmlformats.org/presentationml/2006/main">
  <p:tag name="PA" val="v5.2.4"/>
</p:tagLst>
</file>

<file path=ppt/tags/tag96.xml><?xml version="1.0" encoding="utf-8"?>
<p:tagLst xmlns:a="http://schemas.openxmlformats.org/drawingml/2006/main" xmlns:r="http://schemas.openxmlformats.org/officeDocument/2006/relationships" xmlns:p="http://schemas.openxmlformats.org/presentationml/2006/main">
  <p:tag name="PA" val="v5.2.4"/>
</p:tagLst>
</file>

<file path=ppt/tags/tag97.xml><?xml version="1.0" encoding="utf-8"?>
<p:tagLst xmlns:a="http://schemas.openxmlformats.org/drawingml/2006/main" xmlns:r="http://schemas.openxmlformats.org/officeDocument/2006/relationships" xmlns:p="http://schemas.openxmlformats.org/presentationml/2006/main">
  <p:tag name="PA" val="v5.2.4"/>
</p:tagLst>
</file>

<file path=ppt/tags/tag98.xml><?xml version="1.0" encoding="utf-8"?>
<p:tagLst xmlns:a="http://schemas.openxmlformats.org/drawingml/2006/main" xmlns:r="http://schemas.openxmlformats.org/officeDocument/2006/relationships" xmlns:p="http://schemas.openxmlformats.org/presentationml/2006/main">
  <p:tag name="PA" val="v5.2.4"/>
</p:tagLst>
</file>

<file path=ppt/tags/tag9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5055</Words>
  <Application>Microsoft Office PowerPoint</Application>
  <PresentationFormat>宽屏</PresentationFormat>
  <Paragraphs>235</Paragraphs>
  <Slides>31</Slides>
  <Notes>29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OPPOSans H</vt:lpstr>
      <vt:lpstr>Source Han Sans</vt:lpstr>
      <vt:lpstr>Source Han Sans CN Bold</vt:lpstr>
      <vt:lpstr>等线</vt:lpstr>
      <vt:lpstr>思源黑体 CN Light</vt:lpstr>
      <vt:lpstr>思源黑体 CN Medium</vt:lpstr>
      <vt:lpstr>思源黑体 CN Normal</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2911536061@qq.com</dc:creator>
  <cp:lastModifiedBy>映波 曹</cp:lastModifiedBy>
  <cp:revision>53</cp:revision>
  <dcterms:created xsi:type="dcterms:W3CDTF">2019-06-01T08:28:00Z</dcterms:created>
  <dcterms:modified xsi:type="dcterms:W3CDTF">2025-05-19T16:29:19Z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